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71" r:id="rId2"/>
    <p:sldId id="272" r:id="rId3"/>
    <p:sldId id="332" r:id="rId4"/>
    <p:sldId id="329" r:id="rId5"/>
    <p:sldId id="330" r:id="rId6"/>
    <p:sldId id="331" r:id="rId7"/>
    <p:sldId id="333" r:id="rId8"/>
    <p:sldId id="334" r:id="rId9"/>
    <p:sldId id="344" r:id="rId10"/>
    <p:sldId id="336" r:id="rId11"/>
    <p:sldId id="345" r:id="rId12"/>
    <p:sldId id="305" r:id="rId13"/>
    <p:sldId id="337" r:id="rId14"/>
    <p:sldId id="306" r:id="rId15"/>
    <p:sldId id="268" r:id="rId16"/>
    <p:sldId id="338" r:id="rId17"/>
    <p:sldId id="339" r:id="rId18"/>
    <p:sldId id="340" r:id="rId19"/>
    <p:sldId id="342" r:id="rId20"/>
    <p:sldId id="343" r:id="rId21"/>
    <p:sldId id="346" r:id="rId22"/>
    <p:sldId id="347" r:id="rId23"/>
    <p:sldId id="348" r:id="rId24"/>
    <p:sldId id="349" r:id="rId25"/>
    <p:sldId id="307" r:id="rId26"/>
    <p:sldId id="311" r:id="rId27"/>
    <p:sldId id="350" r:id="rId28"/>
    <p:sldId id="351" r:id="rId29"/>
    <p:sldId id="352" r:id="rId30"/>
    <p:sldId id="353" r:id="rId31"/>
    <p:sldId id="354" r:id="rId32"/>
    <p:sldId id="355" r:id="rId33"/>
    <p:sldId id="356" r:id="rId34"/>
    <p:sldId id="357" r:id="rId35"/>
    <p:sldId id="359" r:id="rId36"/>
    <p:sldId id="360" r:id="rId37"/>
    <p:sldId id="361" r:id="rId38"/>
    <p:sldId id="367" r:id="rId39"/>
    <p:sldId id="362" r:id="rId40"/>
    <p:sldId id="364" r:id="rId41"/>
    <p:sldId id="365" r:id="rId42"/>
    <p:sldId id="366" r:id="rId43"/>
    <p:sldId id="368" r:id="rId44"/>
    <p:sldId id="370" r:id="rId45"/>
    <p:sldId id="369"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EED33340-5638-4FD7-961B-2D9E41BE843A}">
          <p14:sldIdLst>
            <p14:sldId id="371"/>
          </p14:sldIdLst>
        </p14:section>
        <p14:section name="introduction on raw materials and circular economy" id="{FEDB4842-0F04-436C-9E95-DA6A325D8882}">
          <p14:sldIdLst>
            <p14:sldId id="272"/>
            <p14:sldId id="332"/>
            <p14:sldId id="329"/>
            <p14:sldId id="330"/>
            <p14:sldId id="331"/>
            <p14:sldId id="333"/>
            <p14:sldId id="334"/>
            <p14:sldId id="344"/>
            <p14:sldId id="336"/>
            <p14:sldId id="345"/>
            <p14:sldId id="305"/>
            <p14:sldId id="337"/>
            <p14:sldId id="306"/>
            <p14:sldId id="268"/>
            <p14:sldId id="338"/>
            <p14:sldId id="339"/>
            <p14:sldId id="340"/>
            <p14:sldId id="342"/>
            <p14:sldId id="343"/>
            <p14:sldId id="346"/>
            <p14:sldId id="347"/>
            <p14:sldId id="348"/>
            <p14:sldId id="349"/>
            <p14:sldId id="307"/>
          </p14:sldIdLst>
        </p14:section>
        <p14:section name="FROM PAPER TO BIOETHANOL" id="{F2532AEE-C571-4901-93D8-668B5FFC7F1B}">
          <p14:sldIdLst>
            <p14:sldId id="311"/>
            <p14:sldId id="350"/>
            <p14:sldId id="351"/>
            <p14:sldId id="352"/>
            <p14:sldId id="353"/>
            <p14:sldId id="354"/>
            <p14:sldId id="355"/>
            <p14:sldId id="356"/>
            <p14:sldId id="357"/>
            <p14:sldId id="359"/>
            <p14:sldId id="360"/>
            <p14:sldId id="361"/>
            <p14:sldId id="367"/>
            <p14:sldId id="362"/>
            <p14:sldId id="364"/>
            <p14:sldId id="365"/>
            <p14:sldId id="366"/>
            <p14:sldId id="368"/>
            <p14:sldId id="370"/>
            <p14:sldId id="36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5F2F3"/>
    <a:srgbClr val="CCECFF"/>
    <a:srgbClr val="6DA6D9"/>
    <a:srgbClr val="FFFFFF"/>
    <a:srgbClr val="DEEAF6"/>
    <a:srgbClr val="5B9BD5"/>
    <a:srgbClr val="33CCCC"/>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7" autoAdjust="0"/>
  </p:normalViewPr>
  <p:slideViewPr>
    <p:cSldViewPr>
      <p:cViewPr varScale="1">
        <p:scale>
          <a:sx n="110" d="100"/>
          <a:sy n="110" d="100"/>
        </p:scale>
        <p:origin x="-164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8CEC0-06B4-42FF-A187-661ADE8B19E4}" type="datetimeFigureOut">
              <a:rPr lang="en-GB" smtClean="0"/>
              <a:pPr/>
              <a:t>24/01/2024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244FB-834E-4514-8493-A4A389451506}" type="slidenum">
              <a:rPr lang="en-GB" smtClean="0"/>
              <a:pPr/>
              <a:t>‹#›</a:t>
            </a:fld>
            <a:endParaRPr lang="en-GB"/>
          </a:p>
        </p:txBody>
      </p:sp>
    </p:spTree>
    <p:extLst>
      <p:ext uri="{BB962C8B-B14F-4D97-AF65-F5344CB8AC3E}">
        <p14:creationId xmlns:p14="http://schemas.microsoft.com/office/powerpoint/2010/main" val="37863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28244FB-834E-4514-8493-A4A389451506}" type="slidenum">
              <a:rPr lang="en-GB" smtClean="0"/>
              <a:pPr/>
              <a:t>29</a:t>
            </a:fld>
            <a:endParaRPr lang="en-GB"/>
          </a:p>
        </p:txBody>
      </p:sp>
    </p:spTree>
    <p:extLst>
      <p:ext uri="{BB962C8B-B14F-4D97-AF65-F5344CB8AC3E}">
        <p14:creationId xmlns:p14="http://schemas.microsoft.com/office/powerpoint/2010/main" val="39161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28244FB-834E-4514-8493-A4A389451506}" type="slidenum">
              <a:rPr lang="en-GB" smtClean="0"/>
              <a:pPr/>
              <a:t>34</a:t>
            </a:fld>
            <a:endParaRPr lang="en-GB"/>
          </a:p>
        </p:txBody>
      </p:sp>
    </p:spTree>
    <p:extLst>
      <p:ext uri="{BB962C8B-B14F-4D97-AF65-F5344CB8AC3E}">
        <p14:creationId xmlns:p14="http://schemas.microsoft.com/office/powerpoint/2010/main" val="127511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dirty="0"/>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11"/>
          </p:nvPr>
        </p:nvSpPr>
        <p:spPr>
          <a:xfrm>
            <a:off x="2771800" y="6356350"/>
            <a:ext cx="3600400" cy="365125"/>
          </a:xfrm>
        </p:spPr>
        <p:txBody>
          <a:bodyPr/>
          <a:lstStyle/>
          <a:p>
            <a:endParaRPr lang="it-IT" dirty="0"/>
          </a:p>
        </p:txBody>
      </p:sp>
      <p:sp>
        <p:nvSpPr>
          <p:cNvPr id="6" name="Segnaposto numero diapositiva 5"/>
          <p:cNvSpPr>
            <a:spLocks noGrp="1"/>
          </p:cNvSpPr>
          <p:nvPr>
            <p:ph type="sldNum" sz="quarter" idx="12"/>
          </p:nvPr>
        </p:nvSpPr>
        <p:spPr/>
        <p:txBody>
          <a:bodyPr/>
          <a:lstStyle/>
          <a:p>
            <a:fld id="{0483CF83-6909-4C8D-B216-F1C8305A908D}" type="slidenum">
              <a:rPr lang="it-IT" smtClean="0"/>
              <a:pPr/>
              <a:t>‹#›</a:t>
            </a:fld>
            <a:endParaRPr lang="it-IT"/>
          </a:p>
        </p:txBody>
      </p:sp>
    </p:spTree>
    <p:extLst>
      <p:ext uri="{BB962C8B-B14F-4D97-AF65-F5344CB8AC3E}">
        <p14:creationId xmlns:p14="http://schemas.microsoft.com/office/powerpoint/2010/main" val="204893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83CF83-6909-4C8D-B216-F1C8305A908D}" type="slidenum">
              <a:rPr lang="it-IT" smtClean="0"/>
              <a:pPr/>
              <a:t>‹#›</a:t>
            </a:fld>
            <a:endParaRPr lang="it-IT"/>
          </a:p>
        </p:txBody>
      </p:sp>
      <p:sp>
        <p:nvSpPr>
          <p:cNvPr id="8" name="Rettangolo 7">
            <a:extLst>
              <a:ext uri="{FF2B5EF4-FFF2-40B4-BE49-F238E27FC236}">
                <a16:creationId xmlns:a16="http://schemas.microsoft.com/office/drawing/2014/main" xmlns="" id="{961B7B2C-8AF1-4276-9259-2858A7EB42EF}"/>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21618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83CF83-6909-4C8D-B216-F1C8305A908D}" type="slidenum">
              <a:rPr lang="it-IT" smtClean="0"/>
              <a:pPr/>
              <a:t>‹#›</a:t>
            </a:fld>
            <a:endParaRPr lang="it-IT"/>
          </a:p>
        </p:txBody>
      </p:sp>
      <p:sp>
        <p:nvSpPr>
          <p:cNvPr id="7" name="Rettangolo 6">
            <a:extLst>
              <a:ext uri="{FF2B5EF4-FFF2-40B4-BE49-F238E27FC236}">
                <a16:creationId xmlns:a16="http://schemas.microsoft.com/office/drawing/2014/main" xmlns="" id="{07113793-08FD-4AAE-8F65-5E65BE879E4C}"/>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4238612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83CF83-6909-4C8D-B216-F1C8305A908D}" type="slidenum">
              <a:rPr lang="it-IT" smtClean="0"/>
              <a:pPr/>
              <a:t>‹#›</a:t>
            </a:fld>
            <a:endParaRPr lang="it-IT"/>
          </a:p>
        </p:txBody>
      </p:sp>
    </p:spTree>
    <p:extLst>
      <p:ext uri="{BB962C8B-B14F-4D97-AF65-F5344CB8AC3E}">
        <p14:creationId xmlns:p14="http://schemas.microsoft.com/office/powerpoint/2010/main" val="67479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83CF83-6909-4C8D-B216-F1C8305A908D}" type="slidenum">
              <a:rPr lang="it-IT" smtClean="0"/>
              <a:pPr/>
              <a:t>‹#›</a:t>
            </a:fld>
            <a:endParaRPr lang="it-IT"/>
          </a:p>
        </p:txBody>
      </p:sp>
      <p:sp>
        <p:nvSpPr>
          <p:cNvPr id="7" name="Rettangolo 6">
            <a:extLst>
              <a:ext uri="{FF2B5EF4-FFF2-40B4-BE49-F238E27FC236}">
                <a16:creationId xmlns:a16="http://schemas.microsoft.com/office/drawing/2014/main" xmlns="" id="{D12324F2-02A4-4FFC-A95F-730E52CEB610}"/>
              </a:ext>
            </a:extLst>
          </p:cNvPr>
          <p:cNvSpPr/>
          <p:nvPr userDrawn="1"/>
        </p:nvSpPr>
        <p:spPr>
          <a:xfrm>
            <a:off x="7855920" y="548680"/>
            <a:ext cx="1272403"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9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2A62EA2-CAD4-430B-9FEB-7D6744B7FBD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xmlns="" id="{A67DFEFA-59ED-47AF-B12F-473314B7144D}"/>
              </a:ext>
            </a:extLst>
          </p:cNvPr>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4" name="Segnaposto piè di pagina 3">
            <a:extLst>
              <a:ext uri="{FF2B5EF4-FFF2-40B4-BE49-F238E27FC236}">
                <a16:creationId xmlns:a16="http://schemas.microsoft.com/office/drawing/2014/main" xmlns="" id="{6CBC8DEB-30E9-4149-ACDE-75B76881C910}"/>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xmlns="" id="{1EF818AF-F346-4C63-949E-DC1D5EB6C914}"/>
              </a:ext>
            </a:extLst>
          </p:cNvPr>
          <p:cNvSpPr>
            <a:spLocks noGrp="1"/>
          </p:cNvSpPr>
          <p:nvPr>
            <p:ph type="sldNum" sz="quarter" idx="12"/>
          </p:nvPr>
        </p:nvSpPr>
        <p:spPr/>
        <p:txBody>
          <a:bodyPr/>
          <a:lstStyle/>
          <a:p>
            <a:fld id="{0483CF83-6909-4C8D-B216-F1C8305A908D}" type="slidenum">
              <a:rPr lang="it-IT" smtClean="0"/>
              <a:pPr/>
              <a:t>‹#›</a:t>
            </a:fld>
            <a:endParaRPr lang="it-IT"/>
          </a:p>
        </p:txBody>
      </p:sp>
      <p:sp>
        <p:nvSpPr>
          <p:cNvPr id="6" name="Rettangolo 5">
            <a:extLst>
              <a:ext uri="{FF2B5EF4-FFF2-40B4-BE49-F238E27FC236}">
                <a16:creationId xmlns:a16="http://schemas.microsoft.com/office/drawing/2014/main" xmlns="" id="{54E379B2-6D7A-4759-8C1C-257B5755212B}"/>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445250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483CF83-6909-4C8D-B216-F1C8305A908D}" type="slidenum">
              <a:rPr lang="it-IT" smtClean="0"/>
              <a:pPr/>
              <a:t>‹#›</a:t>
            </a:fld>
            <a:endParaRPr lang="it-IT"/>
          </a:p>
        </p:txBody>
      </p:sp>
      <p:sp>
        <p:nvSpPr>
          <p:cNvPr id="7" name="Rettangolo 6">
            <a:extLst>
              <a:ext uri="{FF2B5EF4-FFF2-40B4-BE49-F238E27FC236}">
                <a16:creationId xmlns:a16="http://schemas.microsoft.com/office/drawing/2014/main" xmlns="" id="{89B5034E-D6AD-43D2-80D5-BD0A77A8D144}"/>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413848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83CF83-6909-4C8D-B216-F1C8305A908D}" type="slidenum">
              <a:rPr lang="it-IT" smtClean="0"/>
              <a:pPr/>
              <a:t>‹#›</a:t>
            </a:fld>
            <a:endParaRPr lang="it-IT"/>
          </a:p>
        </p:txBody>
      </p:sp>
      <p:sp>
        <p:nvSpPr>
          <p:cNvPr id="8" name="Rettangolo 7">
            <a:extLst>
              <a:ext uri="{FF2B5EF4-FFF2-40B4-BE49-F238E27FC236}">
                <a16:creationId xmlns:a16="http://schemas.microsoft.com/office/drawing/2014/main" xmlns="" id="{534C546D-C287-415D-999F-39C96B8CCBBD}"/>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68592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483CF83-6909-4C8D-B216-F1C8305A908D}" type="slidenum">
              <a:rPr lang="it-IT" smtClean="0"/>
              <a:pPr/>
              <a:t>‹#›</a:t>
            </a:fld>
            <a:endParaRPr lang="it-IT"/>
          </a:p>
        </p:txBody>
      </p:sp>
      <p:sp>
        <p:nvSpPr>
          <p:cNvPr id="10" name="Rettangolo 9">
            <a:extLst>
              <a:ext uri="{FF2B5EF4-FFF2-40B4-BE49-F238E27FC236}">
                <a16:creationId xmlns:a16="http://schemas.microsoft.com/office/drawing/2014/main" xmlns="" id="{FF5867B3-F5AD-4D37-B5F9-20DCC22EBD0C}"/>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39285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4" name="Segnaposto piè di pagina 3"/>
          <p:cNvSpPr>
            <a:spLocks noGrp="1"/>
          </p:cNvSpPr>
          <p:nvPr>
            <p:ph type="ftr" sz="quarter" idx="11"/>
          </p:nvPr>
        </p:nvSpPr>
        <p:spPr/>
        <p:txBody>
          <a:bodyPr/>
          <a:lstStyle/>
          <a:p>
            <a:r>
              <a:rPr lang="it-IT" dirty="0"/>
              <a:t>1st  project meeting- </a:t>
            </a:r>
            <a:r>
              <a:rPr lang="it-IT" dirty="0" err="1"/>
              <a:t>Almada</a:t>
            </a:r>
            <a:r>
              <a:rPr lang="it-IT" dirty="0"/>
              <a:t>, </a:t>
            </a:r>
            <a:r>
              <a:rPr lang="it-IT" dirty="0" err="1"/>
              <a:t>June</a:t>
            </a:r>
            <a:r>
              <a:rPr lang="it-IT" dirty="0"/>
              <a:t> 26th-27th, 2018</a:t>
            </a:r>
          </a:p>
        </p:txBody>
      </p:sp>
      <p:sp>
        <p:nvSpPr>
          <p:cNvPr id="5" name="Segnaposto numero diapositiva 4"/>
          <p:cNvSpPr>
            <a:spLocks noGrp="1"/>
          </p:cNvSpPr>
          <p:nvPr>
            <p:ph type="sldNum" sz="quarter" idx="12"/>
          </p:nvPr>
        </p:nvSpPr>
        <p:spPr/>
        <p:txBody>
          <a:bodyPr/>
          <a:lstStyle/>
          <a:p>
            <a:fld id="{0483CF83-6909-4C8D-B216-F1C8305A908D}" type="slidenum">
              <a:rPr lang="it-IT" smtClean="0"/>
              <a:pPr/>
              <a:t>‹#›</a:t>
            </a:fld>
            <a:endParaRPr lang="it-IT"/>
          </a:p>
        </p:txBody>
      </p:sp>
      <p:sp>
        <p:nvSpPr>
          <p:cNvPr id="6" name="Rettangolo 5">
            <a:extLst>
              <a:ext uri="{FF2B5EF4-FFF2-40B4-BE49-F238E27FC236}">
                <a16:creationId xmlns:a16="http://schemas.microsoft.com/office/drawing/2014/main" xmlns="" id="{0AD4C2AE-57E1-4957-9B49-AEFC28FE1387}"/>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244574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483CF83-6909-4C8D-B216-F1C8305A908D}" type="slidenum">
              <a:rPr lang="it-IT" smtClean="0"/>
              <a:pPr/>
              <a:t>‹#›</a:t>
            </a:fld>
            <a:endParaRPr lang="it-IT"/>
          </a:p>
        </p:txBody>
      </p:sp>
    </p:spTree>
    <p:extLst>
      <p:ext uri="{BB962C8B-B14F-4D97-AF65-F5344CB8AC3E}">
        <p14:creationId xmlns:p14="http://schemas.microsoft.com/office/powerpoint/2010/main" val="144037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69F64F5-A083-4A9D-BF4B-9E9D6E0A2C13}" type="datetimeFigureOut">
              <a:rPr lang="it-IT" smtClean="0"/>
              <a:pPr/>
              <a:t>24/01/2024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483CF83-6909-4C8D-B216-F1C8305A908D}" type="slidenum">
              <a:rPr lang="it-IT" smtClean="0"/>
              <a:pPr/>
              <a:t>‹#›</a:t>
            </a:fld>
            <a:endParaRPr lang="it-IT"/>
          </a:p>
        </p:txBody>
      </p:sp>
    </p:spTree>
    <p:extLst>
      <p:ext uri="{BB962C8B-B14F-4D97-AF65-F5344CB8AC3E}">
        <p14:creationId xmlns:p14="http://schemas.microsoft.com/office/powerpoint/2010/main" val="277105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descr="RM@Schools_Logo.jpg"/>
          <p:cNvPicPr>
            <a:picLocks noChangeAspect="1"/>
          </p:cNvPicPr>
          <p:nvPr userDrawn="1"/>
        </p:nvPicPr>
        <p:blipFill>
          <a:blip r:embed="rId14" cstate="print"/>
          <a:stretch>
            <a:fillRect/>
          </a:stretch>
        </p:blipFill>
        <p:spPr>
          <a:xfrm>
            <a:off x="7097679" y="0"/>
            <a:ext cx="2046320" cy="648000"/>
          </a:xfrm>
          <a:prstGeom prst="rect">
            <a:avLst/>
          </a:prstGeom>
        </p:spPr>
      </p:pic>
      <p:pic>
        <p:nvPicPr>
          <p:cNvPr id="10" name="Picture 2"/>
          <p:cNvPicPr>
            <a:picLocks noChangeAspect="1" noChangeArrowheads="1"/>
          </p:cNvPicPr>
          <p:nvPr userDrawn="1"/>
        </p:nvPicPr>
        <p:blipFill>
          <a:blip r:embed="rId15" cstate="print"/>
          <a:srcRect/>
          <a:stretch>
            <a:fillRect/>
          </a:stretch>
        </p:blipFill>
        <p:spPr bwMode="auto">
          <a:xfrm>
            <a:off x="0" y="0"/>
            <a:ext cx="986000" cy="1044000"/>
          </a:xfrm>
          <a:prstGeom prst="rect">
            <a:avLst/>
          </a:prstGeom>
          <a:noFill/>
          <a:ln w="9525">
            <a:noFill/>
            <a:miter lim="800000"/>
            <a:headEnd/>
            <a:tailEnd/>
          </a:ln>
        </p:spPr>
      </p:pic>
      <p:pic>
        <p:nvPicPr>
          <p:cNvPr id="11" name="Immagine 8">
            <a:extLst>
              <a:ext uri="{FF2B5EF4-FFF2-40B4-BE49-F238E27FC236}">
                <a16:creationId xmlns:a16="http://schemas.microsoft.com/office/drawing/2014/main" xmlns="" id="{EA879ABD-BACE-4DEA-8229-AAED2DFE5FC9}"/>
              </a:ext>
            </a:extLst>
          </p:cNvPr>
          <p:cNvPicPr>
            <a:picLocks noChangeAspect="1"/>
          </p:cNvPicPr>
          <p:nvPr userDrawn="1"/>
        </p:nvPicPr>
        <p:blipFill>
          <a:blip r:embed="rId16" cstate="print"/>
          <a:stretch>
            <a:fillRect/>
          </a:stretch>
        </p:blipFill>
        <p:spPr>
          <a:xfrm>
            <a:off x="8384043" y="581274"/>
            <a:ext cx="759957" cy="542826"/>
          </a:xfrm>
          <a:prstGeom prst="rect">
            <a:avLst/>
          </a:prstGeom>
        </p:spPr>
      </p:pic>
      <p:pic>
        <p:nvPicPr>
          <p:cNvPr id="12" name="Immagine 8" descr="bicocca-">
            <a:extLst>
              <a:ext uri="{FF2B5EF4-FFF2-40B4-BE49-F238E27FC236}">
                <a16:creationId xmlns:a16="http://schemas.microsoft.com/office/drawing/2014/main" xmlns="" id="{1B1B0E5A-2CEF-4C64-8F7A-57A0228CD0D7}"/>
              </a:ext>
            </a:extLst>
          </p:cNvPr>
          <p:cNvPicPr>
            <a:picLocks noChangeAspect="1"/>
          </p:cNvPicPr>
          <p:nvPr userDrawn="1"/>
        </p:nvPicPr>
        <p:blipFill>
          <a:blip r:embed="rId17" cstate="print">
            <a:duotone>
              <a:schemeClr val="bg2">
                <a:shade val="45000"/>
                <a:satMod val="135000"/>
              </a:schemeClr>
              <a:prstClr val="white"/>
            </a:duotone>
          </a:blip>
          <a:srcRect/>
          <a:stretch>
            <a:fillRect/>
          </a:stretch>
        </p:blipFill>
        <p:spPr bwMode="auto">
          <a:xfrm>
            <a:off x="0" y="2996953"/>
            <a:ext cx="9144000" cy="3861047"/>
          </a:xfrm>
          <a:prstGeom prst="rect">
            <a:avLst/>
          </a:prstGeom>
          <a:noFill/>
          <a:ln w="9525">
            <a:noFill/>
            <a:miter lim="800000"/>
            <a:headEnd/>
            <a:tailEnd/>
          </a:ln>
        </p:spPr>
      </p:pic>
      <p:sp>
        <p:nvSpPr>
          <p:cNvPr id="2" name="Segnaposto titolo 1"/>
          <p:cNvSpPr>
            <a:spLocks noGrp="1"/>
          </p:cNvSpPr>
          <p:nvPr>
            <p:ph type="title"/>
          </p:nvPr>
        </p:nvSpPr>
        <p:spPr>
          <a:xfrm>
            <a:off x="986000" y="274638"/>
            <a:ext cx="7114392"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F64F5-A083-4A9D-BF4B-9E9D6E0A2C13}" type="datetimeFigureOut">
              <a:rPr lang="it-IT" smtClean="0"/>
              <a:pPr/>
              <a:t>24/01/2024</a:t>
            </a:fld>
            <a:endParaRPr lang="it-IT"/>
          </a:p>
        </p:txBody>
      </p:sp>
      <p:sp>
        <p:nvSpPr>
          <p:cNvPr id="5" name="Segnaposto piè di pagina 4"/>
          <p:cNvSpPr>
            <a:spLocks noGrp="1"/>
          </p:cNvSpPr>
          <p:nvPr>
            <p:ph type="ftr" sz="quarter" idx="3"/>
          </p:nvPr>
        </p:nvSpPr>
        <p:spPr>
          <a:xfrm>
            <a:off x="2771800" y="6356350"/>
            <a:ext cx="3600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3CF83-6909-4C8D-B216-F1C8305A908D}" type="slidenum">
              <a:rPr lang="it-IT" smtClean="0"/>
              <a:pPr/>
              <a:t>‹#›</a:t>
            </a:fld>
            <a:endParaRPr lang="it-IT"/>
          </a:p>
        </p:txBody>
      </p:sp>
      <p:sp>
        <p:nvSpPr>
          <p:cNvPr id="13" name="Rettangolo 12">
            <a:extLst>
              <a:ext uri="{FF2B5EF4-FFF2-40B4-BE49-F238E27FC236}">
                <a16:creationId xmlns:a16="http://schemas.microsoft.com/office/drawing/2014/main" xmlns="" id="{441C8EB5-82BB-412E-955F-3903F189C514}"/>
              </a:ext>
            </a:extLst>
          </p:cNvPr>
          <p:cNvSpPr/>
          <p:nvPr userDrawn="1"/>
        </p:nvSpPr>
        <p:spPr>
          <a:xfrm>
            <a:off x="8273008" y="558106"/>
            <a:ext cx="8275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746397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interni, mucchio, lotti, pieno&#10;&#10;Descrizione generata automaticamente">
            <a:extLst>
              <a:ext uri="{FF2B5EF4-FFF2-40B4-BE49-F238E27FC236}">
                <a16:creationId xmlns:a16="http://schemas.microsoft.com/office/drawing/2014/main" xmlns="" id="{93FFBA9C-53A1-2708-36AB-2787DA6EA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0"/>
            <a:ext cx="7740352" cy="6858000"/>
          </a:xfrm>
          <a:prstGeom prst="rect">
            <a:avLst/>
          </a:prstGeom>
        </p:spPr>
      </p:pic>
      <p:sp>
        <p:nvSpPr>
          <p:cNvPr id="7" name="Rettangolo 6">
            <a:extLst>
              <a:ext uri="{FF2B5EF4-FFF2-40B4-BE49-F238E27FC236}">
                <a16:creationId xmlns:a16="http://schemas.microsoft.com/office/drawing/2014/main" xmlns="" id="{30C46250-27E8-23FB-4EFF-9D860E282FBD}"/>
              </a:ext>
            </a:extLst>
          </p:cNvPr>
          <p:cNvSpPr/>
          <p:nvPr/>
        </p:nvSpPr>
        <p:spPr>
          <a:xfrm>
            <a:off x="0" y="0"/>
            <a:ext cx="9036496" cy="6858000"/>
          </a:xfrm>
          <a:prstGeom prst="rect">
            <a:avLst/>
          </a:prstGeom>
          <a:gradFill flip="none" rotWithShape="1">
            <a:gsLst>
              <a:gs pos="89000">
                <a:srgbClr val="FFFFFF">
                  <a:alpha val="20000"/>
                </a:srgbClr>
              </a:gs>
              <a:gs pos="0">
                <a:schemeClr val="bg1"/>
              </a:gs>
              <a:gs pos="30000">
                <a:srgbClr val="FFFFFF"/>
              </a:gs>
              <a:gs pos="64000">
                <a:schemeClr val="bg1">
                  <a:alpha val="80000"/>
                </a:schemeClr>
              </a:gs>
              <a:gs pos="100000">
                <a:schemeClr val="bg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8" name="CasellaDiTesto 7">
            <a:extLst>
              <a:ext uri="{FF2B5EF4-FFF2-40B4-BE49-F238E27FC236}">
                <a16:creationId xmlns:a16="http://schemas.microsoft.com/office/drawing/2014/main" xmlns="" id="{4854D749-AF07-46D1-B9FE-66E47F0CE2EE}"/>
              </a:ext>
            </a:extLst>
          </p:cNvPr>
          <p:cNvSpPr txBox="1"/>
          <p:nvPr/>
        </p:nvSpPr>
        <p:spPr>
          <a:xfrm>
            <a:off x="179512" y="1130156"/>
            <a:ext cx="5976664" cy="355481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4500" b="1" dirty="0">
                <a:solidFill>
                  <a:srgbClr val="33CCCC"/>
                </a:solidFill>
                <a:latin typeface="Calibri"/>
              </a:rPr>
              <a:t>Miniere Urbane: </a:t>
            </a:r>
          </a:p>
          <a:p>
            <a:pPr marL="0" marR="0" lvl="0" indent="0" defTabSz="914400" rtl="0" eaLnBrk="1" fontAlgn="auto" latinLnBrk="0" hangingPunct="1">
              <a:lnSpc>
                <a:spcPct val="100000"/>
              </a:lnSpc>
              <a:spcBef>
                <a:spcPts val="0"/>
              </a:spcBef>
              <a:spcAft>
                <a:spcPts val="0"/>
              </a:spcAft>
              <a:buClrTx/>
              <a:buSzTx/>
              <a:buFontTx/>
              <a:buNone/>
              <a:tabLst/>
              <a:defRPr/>
            </a:pPr>
            <a:r>
              <a:rPr lang="it-IT" sz="4500" b="1" dirty="0">
                <a:solidFill>
                  <a:srgbClr val="33CCCC"/>
                </a:solidFill>
                <a:latin typeface="Calibri"/>
              </a:rPr>
              <a:t>il riciclo di Batterie agli Ioni di Litio Esaurite per l’estrazione di Materie Prime Critiche</a:t>
            </a:r>
          </a:p>
        </p:txBody>
      </p:sp>
      <p:sp>
        <p:nvSpPr>
          <p:cNvPr id="11" name="CasellaDiTesto 10">
            <a:extLst>
              <a:ext uri="{FF2B5EF4-FFF2-40B4-BE49-F238E27FC236}">
                <a16:creationId xmlns:a16="http://schemas.microsoft.com/office/drawing/2014/main" xmlns="" id="{2751C291-E932-4F01-A7F0-35062327A0CD}"/>
              </a:ext>
            </a:extLst>
          </p:cNvPr>
          <p:cNvSpPr txBox="1"/>
          <p:nvPr/>
        </p:nvSpPr>
        <p:spPr>
          <a:xfrm>
            <a:off x="179512" y="4984134"/>
            <a:ext cx="4656779" cy="166199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FF"/>
                </a:solidFill>
                <a:effectLst/>
                <a:uLnTx/>
                <a:uFillTx/>
                <a:latin typeface="Calibri"/>
                <a:ea typeface="+mn-ea"/>
                <a:cs typeface="+mn-cs"/>
              </a:rPr>
              <a:t>Università</a:t>
            </a:r>
            <a:r>
              <a:rPr kumimoji="0" lang="it-IT" sz="2400" b="1" i="0" u="none" strike="noStrike" kern="1200" cap="none" spc="0" normalizeH="0" noProof="0" dirty="0">
                <a:ln>
                  <a:noFill/>
                </a:ln>
                <a:solidFill>
                  <a:srgbClr val="0000FF"/>
                </a:solidFill>
                <a:effectLst/>
                <a:uLnTx/>
                <a:uFillTx/>
                <a:latin typeface="Calibri"/>
                <a:ea typeface="+mn-ea"/>
                <a:cs typeface="+mn-cs"/>
              </a:rPr>
              <a:t> di </a:t>
            </a:r>
            <a:r>
              <a:rPr kumimoji="0" lang="it-IT" sz="2400" b="1" i="0" u="none" strike="noStrike" kern="1200" cap="none" spc="0" normalizeH="0" baseline="0" noProof="0" dirty="0">
                <a:ln>
                  <a:noFill/>
                </a:ln>
                <a:solidFill>
                  <a:srgbClr val="0000FF"/>
                </a:solidFill>
                <a:effectLst/>
                <a:uLnTx/>
                <a:uFillTx/>
                <a:latin typeface="Calibri"/>
                <a:ea typeface="+mn-ea"/>
                <a:cs typeface="+mn-cs"/>
              </a:rPr>
              <a:t>Milano-Bicocca</a:t>
            </a:r>
          </a:p>
          <a:p>
            <a:pPr marL="0" marR="0" lvl="0" indent="0" defTabSz="914400" rtl="0" eaLnBrk="1" fontAlgn="auto" latinLnBrk="0" hangingPunct="1">
              <a:lnSpc>
                <a:spcPct val="100000"/>
              </a:lnSpc>
              <a:spcBef>
                <a:spcPts val="0"/>
              </a:spcBef>
              <a:spcAft>
                <a:spcPts val="0"/>
              </a:spcAft>
              <a:buClrTx/>
              <a:buSzTx/>
              <a:buFontTx/>
              <a:buNone/>
              <a:tabLst/>
              <a:defRPr/>
            </a:pPr>
            <a:r>
              <a:rPr lang="it-IT" sz="2400" b="1" dirty="0">
                <a:solidFill>
                  <a:srgbClr val="0000FF"/>
                </a:solidFill>
                <a:latin typeface="Calibri"/>
              </a:rPr>
              <a:t>EIT </a:t>
            </a:r>
            <a:r>
              <a:rPr lang="it-IT" sz="2400" b="1" dirty="0" err="1">
                <a:solidFill>
                  <a:srgbClr val="0000FF"/>
                </a:solidFill>
                <a:latin typeface="Calibri"/>
              </a:rPr>
              <a:t>Raw</a:t>
            </a:r>
            <a:r>
              <a:rPr lang="it-IT" sz="2400" b="1" dirty="0">
                <a:solidFill>
                  <a:srgbClr val="0000FF"/>
                </a:solidFill>
                <a:latin typeface="Calibri"/>
              </a:rPr>
              <a:t> </a:t>
            </a:r>
            <a:r>
              <a:rPr lang="it-IT" sz="2400" b="1" dirty="0" err="1">
                <a:solidFill>
                  <a:srgbClr val="0000FF"/>
                </a:solidFill>
                <a:latin typeface="Calibri"/>
              </a:rPr>
              <a:t>Materials</a:t>
            </a:r>
            <a:r>
              <a:rPr lang="it-IT" sz="2400" b="1" dirty="0">
                <a:solidFill>
                  <a:srgbClr val="0000FF"/>
                </a:solidFill>
                <a:latin typeface="Calibri"/>
              </a:rPr>
              <a:t>/ </a:t>
            </a:r>
            <a:r>
              <a:rPr lang="it-IT" sz="2400" b="1" dirty="0" err="1">
                <a:solidFill>
                  <a:srgbClr val="0000FF"/>
                </a:solidFill>
                <a:latin typeface="Calibri"/>
              </a:rPr>
              <a:t>RM@Schools</a:t>
            </a:r>
            <a:endParaRPr lang="it-IT" sz="2400" b="1" dirty="0">
              <a:solidFill>
                <a:srgbClr val="0000FF"/>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00FF"/>
                </a:solidFill>
                <a:effectLst/>
                <a:uLnTx/>
                <a:uFillTx/>
                <a:latin typeface="Calibri"/>
                <a:ea typeface="+mn-ea"/>
                <a:cs typeface="+mn-cs"/>
              </a:rPr>
              <a:t>Chiara Ferrara</a:t>
            </a:r>
          </a:p>
          <a:p>
            <a:pPr marL="0" marR="0" lvl="0" indent="0" defTabSz="914400" rtl="0" eaLnBrk="1" fontAlgn="auto" latinLnBrk="0" hangingPunct="1">
              <a:lnSpc>
                <a:spcPct val="100000"/>
              </a:lnSpc>
              <a:spcBef>
                <a:spcPts val="0"/>
              </a:spcBef>
              <a:spcAft>
                <a:spcPts val="0"/>
              </a:spcAft>
              <a:buClrTx/>
              <a:buSzTx/>
              <a:buFontTx/>
              <a:buNone/>
              <a:tabLst/>
              <a:defRPr/>
            </a:pPr>
            <a:r>
              <a:rPr lang="it-IT" b="1" dirty="0">
                <a:solidFill>
                  <a:srgbClr val="0000FF"/>
                </a:solidFill>
                <a:latin typeface="Calibri"/>
              </a:rPr>
              <a:t>Riccardo Morina</a:t>
            </a:r>
          </a:p>
          <a:p>
            <a:pPr marL="0" marR="0" lvl="0" indent="0"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00FF"/>
                </a:solidFill>
                <a:effectLst/>
                <a:uLnTx/>
                <a:uFillTx/>
                <a:latin typeface="Calibri"/>
                <a:ea typeface="+mn-ea"/>
                <a:cs typeface="+mn-cs"/>
              </a:rPr>
              <a:t>Nicolò Pianta</a:t>
            </a:r>
          </a:p>
        </p:txBody>
      </p:sp>
      <p:pic>
        <p:nvPicPr>
          <p:cNvPr id="9" name="Immagine 8">
            <a:extLst>
              <a:ext uri="{FF2B5EF4-FFF2-40B4-BE49-F238E27FC236}">
                <a16:creationId xmlns:a16="http://schemas.microsoft.com/office/drawing/2014/main" xmlns="" id="{19B5F59C-EE6C-9F6C-B63A-B2542C8E6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0343"/>
            <a:ext cx="1954530" cy="619125"/>
          </a:xfrm>
          <a:prstGeom prst="rect">
            <a:avLst/>
          </a:prstGeom>
        </p:spPr>
      </p:pic>
      <p:pic>
        <p:nvPicPr>
          <p:cNvPr id="10" name="Immagine 9">
            <a:extLst>
              <a:ext uri="{FF2B5EF4-FFF2-40B4-BE49-F238E27FC236}">
                <a16:creationId xmlns:a16="http://schemas.microsoft.com/office/drawing/2014/main" xmlns="" id="{5DA99DD8-2186-0751-10FC-4640CAFC28C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494" y="80595"/>
            <a:ext cx="850900" cy="847725"/>
          </a:xfrm>
          <a:prstGeom prst="rect">
            <a:avLst/>
          </a:prstGeom>
          <a:noFill/>
          <a:ln>
            <a:noFill/>
          </a:ln>
        </p:spPr>
      </p:pic>
    </p:spTree>
    <p:extLst>
      <p:ext uri="{BB962C8B-B14F-4D97-AF65-F5344CB8AC3E}">
        <p14:creationId xmlns:p14="http://schemas.microsoft.com/office/powerpoint/2010/main" val="41459458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92C18171-AF88-ED8A-EF19-6677C8AC1F3D}"/>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idx="1"/>
          </p:nvPr>
        </p:nvSpPr>
        <p:spPr>
          <a:xfrm>
            <a:off x="833183" y="404664"/>
            <a:ext cx="7715200" cy="1008112"/>
          </a:xfrm>
          <a:noFill/>
        </p:spPr>
        <p:txBody>
          <a:bodyPr>
            <a:normAutofit fontScale="70000" lnSpcReduction="20000"/>
          </a:bodyPr>
          <a:lstStyle/>
          <a:p>
            <a:pPr marL="0" indent="0" algn="ctr">
              <a:buNone/>
            </a:pPr>
            <a:r>
              <a:rPr lang="it-IT" sz="4400" b="1" dirty="0">
                <a:solidFill>
                  <a:srgbClr val="33CCCC"/>
                </a:solidFill>
              </a:rPr>
              <a:t>Produzione delle LIB:</a:t>
            </a:r>
          </a:p>
          <a:p>
            <a:pPr marL="0" indent="0" algn="ctr">
              <a:buNone/>
            </a:pPr>
            <a:r>
              <a:rPr lang="it-IT" sz="4400" b="1" dirty="0">
                <a:solidFill>
                  <a:srgbClr val="33CCCC"/>
                </a:solidFill>
              </a:rPr>
              <a:t>Utilizzo di Materie Prime Critiche</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611560" y="1556792"/>
            <a:ext cx="7920880" cy="1754326"/>
          </a:xfrm>
          <a:prstGeom prst="rect">
            <a:avLst/>
          </a:prstGeom>
          <a:noFill/>
        </p:spPr>
        <p:txBody>
          <a:bodyPr wrap="square">
            <a:spAutoFit/>
          </a:bodyPr>
          <a:lstStyle/>
          <a:p>
            <a:pPr algn="just"/>
            <a:r>
              <a:rPr lang="it-IT" dirty="0"/>
              <a:t>Come discusso nell'introduzione e come si può sperimentare nella vita di tutti i giorni, le LIB sono estremamente diffuse nell'elettronica portatile e nei dispositivi di immagazzinamento di energia. Negli ultimissimi anni, il boom dei veicoli elettrici è stato possibile grazie alle LIB.</a:t>
            </a:r>
          </a:p>
          <a:p>
            <a:pPr algn="just"/>
            <a:r>
              <a:rPr lang="it-IT" dirty="0"/>
              <a:t>Sulla base di queste considerazioni è facile immaginare che la richiesta delle LIB e la loro produzione siano in continua crescita.</a:t>
            </a:r>
            <a:endParaRPr lang="en-US" dirty="0"/>
          </a:p>
        </p:txBody>
      </p:sp>
      <p:pic>
        <p:nvPicPr>
          <p:cNvPr id="6" name="Immagine 5">
            <a:extLst>
              <a:ext uri="{FF2B5EF4-FFF2-40B4-BE49-F238E27FC236}">
                <a16:creationId xmlns:a16="http://schemas.microsoft.com/office/drawing/2014/main" xmlns="" id="{4227723C-9C71-C291-97F3-C2DBFB75BDC4}"/>
              </a:ext>
            </a:extLst>
          </p:cNvPr>
          <p:cNvPicPr>
            <a:picLocks noChangeAspect="1"/>
          </p:cNvPicPr>
          <p:nvPr/>
        </p:nvPicPr>
        <p:blipFill rotWithShape="1">
          <a:blip r:embed="rId2"/>
          <a:srcRect l="35417" t="38531" r="23083" b="16891"/>
          <a:stretch/>
        </p:blipFill>
        <p:spPr>
          <a:xfrm>
            <a:off x="3438936" y="3284984"/>
            <a:ext cx="5059680" cy="3057163"/>
          </a:xfrm>
          <a:prstGeom prst="rect">
            <a:avLst/>
          </a:prstGeom>
        </p:spPr>
      </p:pic>
      <p:sp>
        <p:nvSpPr>
          <p:cNvPr id="7" name="CasellaDiTesto 6">
            <a:extLst>
              <a:ext uri="{FF2B5EF4-FFF2-40B4-BE49-F238E27FC236}">
                <a16:creationId xmlns:a16="http://schemas.microsoft.com/office/drawing/2014/main" xmlns="" id="{EF154262-7CC5-A74A-3F37-143ECE91D46E}"/>
              </a:ext>
            </a:extLst>
          </p:cNvPr>
          <p:cNvSpPr txBox="1"/>
          <p:nvPr/>
        </p:nvSpPr>
        <p:spPr>
          <a:xfrm>
            <a:off x="622919" y="3791871"/>
            <a:ext cx="2453704" cy="2031325"/>
          </a:xfrm>
          <a:prstGeom prst="rect">
            <a:avLst/>
          </a:prstGeom>
          <a:solidFill>
            <a:schemeClr val="bg1"/>
          </a:solidFill>
        </p:spPr>
        <p:txBody>
          <a:bodyPr wrap="square">
            <a:spAutoFit/>
          </a:bodyPr>
          <a:lstStyle/>
          <a:p>
            <a:pPr algn="ctr"/>
            <a:r>
              <a:rPr lang="it-IT" dirty="0"/>
              <a:t>Dimensione stimata del mercato delle tecnologie per l'energia pulita nel periodo 2020-2050.</a:t>
            </a:r>
          </a:p>
          <a:p>
            <a:pPr algn="ctr"/>
            <a:r>
              <a:rPr lang="it-IT" dirty="0"/>
              <a:t>(Primavera 2022)</a:t>
            </a:r>
          </a:p>
          <a:p>
            <a:pPr algn="ctr"/>
            <a:r>
              <a:rPr lang="en-US" dirty="0"/>
              <a:t> </a:t>
            </a:r>
          </a:p>
        </p:txBody>
      </p:sp>
      <p:sp>
        <p:nvSpPr>
          <p:cNvPr id="8" name="Rettangolo con angoli arrotondati 7">
            <a:extLst>
              <a:ext uri="{FF2B5EF4-FFF2-40B4-BE49-F238E27FC236}">
                <a16:creationId xmlns:a16="http://schemas.microsoft.com/office/drawing/2014/main" xmlns="" id="{6DE4F807-6A4F-628F-DE85-3D735388BCC2}"/>
              </a:ext>
            </a:extLst>
          </p:cNvPr>
          <p:cNvSpPr/>
          <p:nvPr/>
        </p:nvSpPr>
        <p:spPr>
          <a:xfrm>
            <a:off x="7399404" y="3959190"/>
            <a:ext cx="864096" cy="216024"/>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3179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404664"/>
            <a:ext cx="7715200" cy="1008112"/>
          </a:xfrm>
          <a:noFill/>
        </p:spPr>
        <p:txBody>
          <a:bodyPr>
            <a:normAutofit fontScale="70000" lnSpcReduction="20000"/>
          </a:bodyPr>
          <a:lstStyle/>
          <a:p>
            <a:pPr marL="0" indent="0" algn="ctr">
              <a:buNone/>
            </a:pPr>
            <a:r>
              <a:rPr lang="it-IT" sz="4400" b="1" dirty="0">
                <a:solidFill>
                  <a:srgbClr val="33CCCC"/>
                </a:solidFill>
              </a:rPr>
              <a:t>Produzione delle LIB:</a:t>
            </a:r>
          </a:p>
          <a:p>
            <a:pPr marL="0" indent="0" algn="ctr">
              <a:buNone/>
            </a:pPr>
            <a:r>
              <a:rPr lang="it-IT" sz="4400" b="1" dirty="0">
                <a:solidFill>
                  <a:srgbClr val="33CCCC"/>
                </a:solidFill>
              </a:rPr>
              <a:t>Utilizzo di Materie Prime Critiche</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611560" y="1798518"/>
            <a:ext cx="7920880" cy="3693319"/>
          </a:xfrm>
          <a:prstGeom prst="rect">
            <a:avLst/>
          </a:prstGeom>
          <a:noFill/>
        </p:spPr>
        <p:txBody>
          <a:bodyPr wrap="square">
            <a:spAutoFit/>
          </a:bodyPr>
          <a:lstStyle/>
          <a:p>
            <a:pPr algn="just"/>
            <a:r>
              <a:rPr lang="it-IT" dirty="0"/>
              <a:t>Dalla breve panoramica sulla tecnologia delle LIB, risulta che per il corretto funzionamento di questi dispositivi siano essenziali molte componenti e molti elementi diversi</a:t>
            </a:r>
            <a:r>
              <a:rPr lang="en-US" dirty="0"/>
              <a:t>.</a:t>
            </a:r>
          </a:p>
          <a:p>
            <a:pPr algn="ctr"/>
            <a:endParaRPr lang="en-US" dirty="0"/>
          </a:p>
          <a:p>
            <a:pPr algn="ctr"/>
            <a:r>
              <a:rPr lang="en-US" dirty="0" err="1"/>
              <a:t>Alcuni</a:t>
            </a:r>
            <a:r>
              <a:rPr lang="en-US" dirty="0"/>
              <a:t> di </a:t>
            </a:r>
            <a:r>
              <a:rPr lang="en-US" dirty="0" err="1"/>
              <a:t>questi</a:t>
            </a:r>
            <a:r>
              <a:rPr lang="en-US" dirty="0"/>
              <a:t> </a:t>
            </a:r>
            <a:r>
              <a:rPr lang="en-US" dirty="0" err="1"/>
              <a:t>elementi</a:t>
            </a:r>
            <a:r>
              <a:rPr lang="en-US" dirty="0"/>
              <a:t> </a:t>
            </a:r>
            <a:r>
              <a:rPr lang="en-US" dirty="0" err="1"/>
              <a:t>sono</a:t>
            </a:r>
            <a:r>
              <a:rPr lang="en-US" dirty="0"/>
              <a:t> </a:t>
            </a:r>
            <a:r>
              <a:rPr lang="en-US" dirty="0" err="1"/>
              <a:t>considerati</a:t>
            </a:r>
            <a:r>
              <a:rPr lang="en-US" dirty="0"/>
              <a:t> </a:t>
            </a:r>
            <a:r>
              <a:rPr lang="en-US" dirty="0" err="1"/>
              <a:t>Materie</a:t>
            </a:r>
            <a:r>
              <a:rPr lang="en-US" dirty="0"/>
              <a:t> Prime </a:t>
            </a:r>
            <a:r>
              <a:rPr lang="en-US" dirty="0" err="1"/>
              <a:t>Critiche</a:t>
            </a:r>
            <a:r>
              <a:rPr lang="en-US" dirty="0"/>
              <a:t>.</a:t>
            </a:r>
          </a:p>
          <a:p>
            <a:pPr algn="ctr"/>
            <a:endParaRPr lang="en-US" dirty="0"/>
          </a:p>
          <a:p>
            <a:pPr algn="ctr"/>
            <a:r>
              <a:rPr lang="it-IT" dirty="0"/>
              <a:t>Da questa premessa emergono due grandi interrogativi</a:t>
            </a:r>
            <a:r>
              <a:rPr lang="en-US" dirty="0"/>
              <a:t>:</a:t>
            </a:r>
          </a:p>
          <a:p>
            <a:pPr algn="ctr"/>
            <a:endParaRPr lang="en-US" dirty="0"/>
          </a:p>
          <a:p>
            <a:pPr marL="285750" indent="-285750" algn="ctr">
              <a:buFontTx/>
              <a:buChar char="-"/>
            </a:pPr>
            <a:r>
              <a:rPr lang="it-IT" b="1" dirty="0">
                <a:solidFill>
                  <a:srgbClr val="0000FF"/>
                </a:solidFill>
              </a:rPr>
              <a:t>Di quali materie prime critiche abbiamo bisogno per le batterie agli ioni di litio e qual è il loro impatto</a:t>
            </a:r>
            <a:r>
              <a:rPr lang="en-US" b="1" dirty="0">
                <a:solidFill>
                  <a:srgbClr val="0000FF"/>
                </a:solidFill>
              </a:rPr>
              <a:t>?</a:t>
            </a:r>
          </a:p>
          <a:p>
            <a:pPr marL="285750" indent="-285750" algn="ctr">
              <a:buFontTx/>
              <a:buChar char="-"/>
            </a:pPr>
            <a:endParaRPr lang="en-US" b="1" dirty="0">
              <a:solidFill>
                <a:srgbClr val="0000FF"/>
              </a:solidFill>
            </a:endParaRPr>
          </a:p>
          <a:p>
            <a:pPr marL="285750" indent="-285750" algn="ctr">
              <a:buFontTx/>
              <a:buChar char="-"/>
            </a:pPr>
            <a:r>
              <a:rPr lang="it-IT" b="1" dirty="0">
                <a:solidFill>
                  <a:srgbClr val="0000FF"/>
                </a:solidFill>
              </a:rPr>
              <a:t>Cosa facciamo con il numero sempre crescente di batterie agli ioni di litio esaurite</a:t>
            </a:r>
            <a:r>
              <a:rPr lang="en-US" b="1" dirty="0">
                <a:solidFill>
                  <a:srgbClr val="0000FF"/>
                </a:solidFill>
              </a:rPr>
              <a:t>?</a:t>
            </a:r>
          </a:p>
        </p:txBody>
      </p:sp>
    </p:spTree>
    <p:extLst>
      <p:ext uri="{BB962C8B-B14F-4D97-AF65-F5344CB8AC3E}">
        <p14:creationId xmlns:p14="http://schemas.microsoft.com/office/powerpoint/2010/main" val="4663015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b="1" dirty="0">
                <a:solidFill>
                  <a:srgbClr val="33CCCC"/>
                </a:solidFill>
              </a:rPr>
              <a:t>Le Materie Prime</a:t>
            </a:r>
          </a:p>
        </p:txBody>
      </p:sp>
      <p:sp>
        <p:nvSpPr>
          <p:cNvPr id="5" name="Segnaposto contenuto 4"/>
          <p:cNvSpPr>
            <a:spLocks noGrp="1"/>
          </p:cNvSpPr>
          <p:nvPr>
            <p:ph idx="1"/>
          </p:nvPr>
        </p:nvSpPr>
        <p:spPr>
          <a:xfrm>
            <a:off x="251520" y="3789040"/>
            <a:ext cx="8640960" cy="2133601"/>
          </a:xfrm>
          <a:solidFill>
            <a:schemeClr val="bg1">
              <a:alpha val="75000"/>
            </a:schemeClr>
          </a:solidFill>
        </p:spPr>
        <p:txBody>
          <a:bodyPr>
            <a:normAutofit/>
          </a:bodyPr>
          <a:lstStyle/>
          <a:p>
            <a:pPr marL="0" indent="0" algn="just">
              <a:buNone/>
            </a:pPr>
            <a:r>
              <a:rPr lang="it-IT" sz="1800" dirty="0"/>
              <a:t>Le Nazioni Unite hanno dichiarato il 2019 l’ </a:t>
            </a:r>
            <a:r>
              <a:rPr lang="it-IT" sz="1800" b="1" dirty="0"/>
              <a:t>“Anno Internazionale della Tavola Periodica degli Elementi”</a:t>
            </a:r>
            <a:r>
              <a:rPr lang="it-IT" sz="1800" dirty="0"/>
              <a:t>, in occasione dei </a:t>
            </a:r>
            <a:r>
              <a:rPr lang="it-IT" sz="1800" b="1" dirty="0"/>
              <a:t>150 anni dalla pubblicazione del Sistema Periodico di Mendeleev</a:t>
            </a:r>
            <a:r>
              <a:rPr lang="it-IT" sz="1800" dirty="0"/>
              <a:t>. Tra i vari motivi, vi era la necessità di mostrare il ruolo centrale degli elementi nel collegamento tra gli aspetti culturali, artistici, economici e politici della società, nonché richiamare l'attenzione del pubblico sulla </a:t>
            </a:r>
            <a:r>
              <a:rPr lang="it-IT" sz="1800" b="1" dirty="0"/>
              <a:t>rilevanza del sistema periodico</a:t>
            </a:r>
            <a:r>
              <a:rPr lang="it-IT" sz="1800" dirty="0"/>
              <a:t> (un importante esempio sono le problematiche relative alle </a:t>
            </a:r>
            <a:r>
              <a:rPr lang="it-IT" sz="1800" b="1" dirty="0"/>
              <a:t>materie prime</a:t>
            </a:r>
            <a:r>
              <a:rPr lang="it-IT" sz="1800" dirty="0"/>
              <a:t>).</a:t>
            </a:r>
            <a:endParaRPr lang="en-US" sz="1800"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2296" y="1268760"/>
            <a:ext cx="5334000" cy="21336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Le Materie Prime Critiche</a:t>
            </a:r>
          </a:p>
        </p:txBody>
      </p:sp>
      <p:sp>
        <p:nvSpPr>
          <p:cNvPr id="3" name="Content Placeholder 2">
            <a:extLst>
              <a:ext uri="{FF2B5EF4-FFF2-40B4-BE49-F238E27FC236}">
                <a16:creationId xmlns:a16="http://schemas.microsoft.com/office/drawing/2014/main" xmlns="" id="{F0F228A9-BC09-4C59-864F-E56BA7477A1B}"/>
              </a:ext>
            </a:extLst>
          </p:cNvPr>
          <p:cNvSpPr>
            <a:spLocks noGrp="1"/>
          </p:cNvSpPr>
          <p:nvPr>
            <p:ph idx="1"/>
          </p:nvPr>
        </p:nvSpPr>
        <p:spPr/>
        <p:txBody>
          <a:bodyPr/>
          <a:lstStyle/>
          <a:p>
            <a:endParaRPr lang="en-GB"/>
          </a:p>
        </p:txBody>
      </p:sp>
      <p:pic>
        <p:nvPicPr>
          <p:cNvPr id="7" name="Immagin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 t="750" r="232" b="-706"/>
          <a:stretch/>
        </p:blipFill>
        <p:spPr bwMode="auto">
          <a:xfrm>
            <a:off x="630000" y="1404000"/>
            <a:ext cx="7884000" cy="5040000"/>
          </a:xfrm>
          <a:prstGeom prst="rect">
            <a:avLst/>
          </a:prstGeom>
          <a:noFill/>
          <a:ln w="9525">
            <a:noFill/>
            <a:miter lim="800000"/>
            <a:headEnd/>
            <a:tailEnd/>
          </a:ln>
        </p:spPr>
      </p:pic>
    </p:spTree>
    <p:extLst>
      <p:ext uri="{BB962C8B-B14F-4D97-AF65-F5344CB8AC3E}">
        <p14:creationId xmlns:p14="http://schemas.microsoft.com/office/powerpoint/2010/main" val="17673220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804" y="332656"/>
            <a:ext cx="7114392" cy="1143000"/>
          </a:xfrm>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Le Materie Prime Critiche</a:t>
            </a:r>
          </a:p>
        </p:txBody>
      </p:sp>
      <p:pic>
        <p:nvPicPr>
          <p:cNvPr id="6" name="Segnaposto contenuto 5">
            <a:extLst>
              <a:ext uri="{FF2B5EF4-FFF2-40B4-BE49-F238E27FC236}">
                <a16:creationId xmlns:a16="http://schemas.microsoft.com/office/drawing/2014/main" xmlns="" id="{6601EF14-D19D-42F3-E168-94B58C8B22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232" y="1268760"/>
            <a:ext cx="8067535" cy="5049328"/>
          </a:xfrm>
        </p:spPr>
      </p:pic>
      <p:sp>
        <p:nvSpPr>
          <p:cNvPr id="4" name="Ovale 3">
            <a:extLst>
              <a:ext uri="{FF2B5EF4-FFF2-40B4-BE49-F238E27FC236}">
                <a16:creationId xmlns:a16="http://schemas.microsoft.com/office/drawing/2014/main" xmlns="" id="{862BB59D-5AE2-85C7-0BCD-9B1C863ECF17}"/>
              </a:ext>
            </a:extLst>
          </p:cNvPr>
          <p:cNvSpPr/>
          <p:nvPr/>
        </p:nvSpPr>
        <p:spPr>
          <a:xfrm>
            <a:off x="755576" y="2204864"/>
            <a:ext cx="730424" cy="792088"/>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a:extLst>
              <a:ext uri="{FF2B5EF4-FFF2-40B4-BE49-F238E27FC236}">
                <a16:creationId xmlns:a16="http://schemas.microsoft.com/office/drawing/2014/main" xmlns="" id="{CA3DAF95-09EB-AD84-1D05-F845ABA669BB}"/>
              </a:ext>
            </a:extLst>
          </p:cNvPr>
          <p:cNvSpPr/>
          <p:nvPr/>
        </p:nvSpPr>
        <p:spPr>
          <a:xfrm>
            <a:off x="4067944" y="2941737"/>
            <a:ext cx="730424" cy="792088"/>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8570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0B7A17B0-7F65-E007-1BA3-D69B6F33883E}"/>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p:cNvPicPr>
            <a:picLocks noChangeAspect="1"/>
          </p:cNvPicPr>
          <p:nvPr/>
        </p:nvPicPr>
        <p:blipFill>
          <a:blip r:embed="rId2" cstate="print"/>
          <a:stretch>
            <a:fillRect/>
          </a:stretch>
        </p:blipFill>
        <p:spPr>
          <a:xfrm>
            <a:off x="5188216" y="116632"/>
            <a:ext cx="1544024" cy="1588649"/>
          </a:xfrm>
          <a:prstGeom prst="rect">
            <a:avLst/>
          </a:prstGeom>
        </p:spPr>
      </p:pic>
      <p:sp>
        <p:nvSpPr>
          <p:cNvPr id="10" name="Rettangolo 9"/>
          <p:cNvSpPr/>
          <p:nvPr/>
        </p:nvSpPr>
        <p:spPr>
          <a:xfrm>
            <a:off x="251520" y="1971675"/>
            <a:ext cx="8640960" cy="2031325"/>
          </a:xfrm>
          <a:prstGeom prst="rect">
            <a:avLst/>
          </a:prstGeom>
        </p:spPr>
        <p:txBody>
          <a:bodyPr wrap="square">
            <a:spAutoFit/>
          </a:bodyPr>
          <a:lstStyle/>
          <a:p>
            <a:pPr algn="just"/>
            <a:r>
              <a:rPr lang="it-IT" b="1" dirty="0">
                <a:solidFill>
                  <a:srgbClr val="33CCCC"/>
                </a:solidFill>
              </a:rPr>
              <a:t>Earth </a:t>
            </a:r>
            <a:r>
              <a:rPr lang="it-IT" b="1" dirty="0" err="1">
                <a:solidFill>
                  <a:srgbClr val="33CCCC"/>
                </a:solidFill>
              </a:rPr>
              <a:t>Overshoot</a:t>
            </a:r>
            <a:r>
              <a:rPr lang="it-IT" b="1" dirty="0">
                <a:solidFill>
                  <a:srgbClr val="33CCCC"/>
                </a:solidFill>
              </a:rPr>
              <a:t> Day (giornata del superamento delle risorse della Terra): </a:t>
            </a:r>
            <a:r>
              <a:rPr lang="it-IT" dirty="0"/>
              <a:t>questo è il giorno in cui l’umanità </a:t>
            </a:r>
            <a:r>
              <a:rPr lang="it-IT" b="1" dirty="0"/>
              <a:t>esaurirà figurativamente il credito annuale che la Terra ci mette a disposizione in termini di risorse naturali</a:t>
            </a:r>
            <a:r>
              <a:rPr lang="it-IT" dirty="0"/>
              <a:t>, incidendo sul “</a:t>
            </a:r>
            <a:r>
              <a:rPr lang="it-IT" b="1" dirty="0"/>
              <a:t>capitale naturale</a:t>
            </a:r>
            <a:r>
              <a:rPr lang="it-IT" dirty="0"/>
              <a:t>”. </a:t>
            </a:r>
          </a:p>
          <a:p>
            <a:pPr algn="just"/>
            <a:r>
              <a:rPr lang="it-IT" b="1" dirty="0">
                <a:solidFill>
                  <a:srgbClr val="33CCCC"/>
                </a:solidFill>
              </a:rPr>
              <a:t>Dall’ Earth </a:t>
            </a:r>
            <a:r>
              <a:rPr lang="it-IT" b="1" dirty="0" err="1">
                <a:solidFill>
                  <a:srgbClr val="33CCCC"/>
                </a:solidFill>
              </a:rPr>
              <a:t>Overshoot</a:t>
            </a:r>
            <a:r>
              <a:rPr lang="it-IT" b="1" dirty="0">
                <a:solidFill>
                  <a:srgbClr val="33CCCC"/>
                </a:solidFill>
              </a:rPr>
              <a:t> Day: </a:t>
            </a:r>
            <a:r>
              <a:rPr lang="it-IT" b="1" dirty="0"/>
              <a:t>La Terra non ripristinerà le sue risorse naturali che verranno consumate.</a:t>
            </a:r>
            <a:r>
              <a:rPr lang="it-IT" dirty="0"/>
              <a:t> È come se da quel giorno si sarà esaurito </a:t>
            </a:r>
            <a:r>
              <a:rPr lang="it-IT" b="1" dirty="0"/>
              <a:t>“il credito naturale annuo” </a:t>
            </a:r>
            <a:r>
              <a:rPr lang="it-IT" dirty="0"/>
              <a:t>che la Terra ci mette a disposizione. Il bilancio tra rifiuti ed emissioni ambientali e fonti ritirate non pareggerà.</a:t>
            </a:r>
            <a:r>
              <a:rPr lang="it-IT" dirty="0">
                <a:solidFill>
                  <a:srgbClr val="444444"/>
                </a:solidFill>
              </a:rPr>
              <a:t> </a:t>
            </a:r>
          </a:p>
        </p:txBody>
      </p:sp>
      <p:pic>
        <p:nvPicPr>
          <p:cNvPr id="2050" name="Picture 2"/>
          <p:cNvPicPr>
            <a:picLocks noChangeAspect="1" noChangeArrowheads="1"/>
          </p:cNvPicPr>
          <p:nvPr/>
        </p:nvPicPr>
        <p:blipFill>
          <a:blip r:embed="rId3" cstate="print"/>
          <a:srcRect/>
          <a:stretch>
            <a:fillRect/>
          </a:stretch>
        </p:blipFill>
        <p:spPr bwMode="auto">
          <a:xfrm>
            <a:off x="1587816" y="0"/>
            <a:ext cx="3038475" cy="2009775"/>
          </a:xfrm>
          <a:prstGeom prst="rect">
            <a:avLst/>
          </a:prstGeom>
          <a:noFill/>
          <a:ln w="9525">
            <a:noFill/>
            <a:miter lim="800000"/>
            <a:headEnd/>
            <a:tailEnd/>
          </a:ln>
        </p:spPr>
      </p:pic>
      <p:sp>
        <p:nvSpPr>
          <p:cNvPr id="7" name="CasellaDiTesto 6"/>
          <p:cNvSpPr txBox="1"/>
          <p:nvPr/>
        </p:nvSpPr>
        <p:spPr>
          <a:xfrm>
            <a:off x="2699792" y="3964900"/>
            <a:ext cx="3744416" cy="2554545"/>
          </a:xfrm>
          <a:prstGeom prst="rect">
            <a:avLst/>
          </a:prstGeom>
          <a:solidFill>
            <a:schemeClr val="bg1">
              <a:alpha val="75000"/>
            </a:schemeClr>
          </a:solidFill>
        </p:spPr>
        <p:txBody>
          <a:bodyPr wrap="square" rtlCol="0">
            <a:spAutoFit/>
          </a:bodyPr>
          <a:lstStyle/>
          <a:p>
            <a:pPr algn="ctr"/>
            <a:r>
              <a:rPr lang="it-IT" sz="2000" dirty="0">
                <a:solidFill>
                  <a:srgbClr val="33CCCC"/>
                </a:solidFill>
                <a:latin typeface="Arial Black" panose="020B0A04020102020204" pitchFamily="34" charset="0"/>
              </a:rPr>
              <a:t>2016: 8 Agosto</a:t>
            </a:r>
          </a:p>
          <a:p>
            <a:pPr algn="ctr"/>
            <a:r>
              <a:rPr lang="it-IT" sz="2000" dirty="0">
                <a:solidFill>
                  <a:srgbClr val="33CCCC"/>
                </a:solidFill>
                <a:latin typeface="Arial Black" panose="020B0A04020102020204" pitchFamily="34" charset="0"/>
              </a:rPr>
              <a:t>2017: 2 Agosto</a:t>
            </a:r>
          </a:p>
          <a:p>
            <a:pPr algn="ctr"/>
            <a:r>
              <a:rPr lang="it-IT" sz="2000" dirty="0">
                <a:solidFill>
                  <a:srgbClr val="33CCCC"/>
                </a:solidFill>
                <a:latin typeface="Arial Black" panose="020B0A04020102020204" pitchFamily="34" charset="0"/>
              </a:rPr>
              <a:t>2018: 1 Agosto</a:t>
            </a:r>
          </a:p>
          <a:p>
            <a:pPr algn="ctr"/>
            <a:r>
              <a:rPr lang="it-IT" sz="2000" dirty="0">
                <a:solidFill>
                  <a:srgbClr val="33CCCC"/>
                </a:solidFill>
                <a:latin typeface="Arial Black" panose="020B0A04020102020204" pitchFamily="34" charset="0"/>
              </a:rPr>
              <a:t>2019: 29 Luglio</a:t>
            </a:r>
          </a:p>
          <a:p>
            <a:pPr algn="ctr"/>
            <a:r>
              <a:rPr lang="it-IT" sz="2000" dirty="0">
                <a:solidFill>
                  <a:srgbClr val="33CCCC"/>
                </a:solidFill>
                <a:latin typeface="Arial Black" panose="020B0A04020102020204" pitchFamily="34" charset="0"/>
              </a:rPr>
              <a:t>2020: 22 Agosto</a:t>
            </a:r>
          </a:p>
          <a:p>
            <a:pPr algn="ctr"/>
            <a:r>
              <a:rPr lang="it-IT" sz="2000" dirty="0">
                <a:solidFill>
                  <a:srgbClr val="33CCCC"/>
                </a:solidFill>
                <a:latin typeface="Arial Black" panose="020B0A04020102020204" pitchFamily="34" charset="0"/>
              </a:rPr>
              <a:t>2021: 29 Luglio</a:t>
            </a:r>
          </a:p>
          <a:p>
            <a:pPr algn="ctr"/>
            <a:r>
              <a:rPr lang="it-IT" sz="2000" dirty="0">
                <a:solidFill>
                  <a:srgbClr val="33CCCC"/>
                </a:solidFill>
                <a:latin typeface="Arial Black" panose="020B0A04020102020204" pitchFamily="34" charset="0"/>
              </a:rPr>
              <a:t>2022: 28 Luglio</a:t>
            </a:r>
          </a:p>
          <a:p>
            <a:pPr algn="ctr"/>
            <a:r>
              <a:rPr lang="it-IT" sz="2000" dirty="0">
                <a:solidFill>
                  <a:srgbClr val="33CCCC"/>
                </a:solidFill>
                <a:latin typeface="Arial Black" panose="020B0A04020102020204" pitchFamily="34" charset="0"/>
              </a:rPr>
              <a:t>…2023?</a:t>
            </a:r>
          </a:p>
        </p:txBody>
      </p:sp>
    </p:spTree>
    <p:extLst>
      <p:ext uri="{BB962C8B-B14F-4D97-AF65-F5344CB8AC3E}">
        <p14:creationId xmlns:p14="http://schemas.microsoft.com/office/powerpoint/2010/main" val="18364135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en-US" sz="3200" b="1" kern="1200" dirty="0" err="1">
                <a:solidFill>
                  <a:srgbClr val="33CCCC"/>
                </a:solidFill>
              </a:rPr>
              <a:t>Litio</a:t>
            </a:r>
            <a:endParaRPr lang="en-US" sz="3200" b="1" kern="1200" dirty="0">
              <a:solidFill>
                <a:srgbClr val="33CCCC"/>
              </a:solidFill>
            </a:endParaRPr>
          </a:p>
        </p:txBody>
      </p:sp>
      <p:grpSp>
        <p:nvGrpSpPr>
          <p:cNvPr id="3" name="Gruppo 2">
            <a:extLst>
              <a:ext uri="{FF2B5EF4-FFF2-40B4-BE49-F238E27FC236}">
                <a16:creationId xmlns:a16="http://schemas.microsoft.com/office/drawing/2014/main" xmlns="" id="{B3100C1B-EC97-0318-00BA-1B3E73B7F16D}"/>
              </a:ext>
            </a:extLst>
          </p:cNvPr>
          <p:cNvGrpSpPr/>
          <p:nvPr/>
        </p:nvGrpSpPr>
        <p:grpSpPr>
          <a:xfrm>
            <a:off x="5327675" y="1190838"/>
            <a:ext cx="3537777" cy="4576252"/>
            <a:chOff x="6690167" y="945267"/>
            <a:chExt cx="5053717" cy="6123881"/>
          </a:xfrm>
        </p:grpSpPr>
        <p:pic>
          <p:nvPicPr>
            <p:cNvPr id="4" name="Immagine 3" descr="Immagine che contiene mappa&#10;&#10;Descrizione generata automaticamente">
              <a:extLst>
                <a:ext uri="{FF2B5EF4-FFF2-40B4-BE49-F238E27FC236}">
                  <a16:creationId xmlns:a16="http://schemas.microsoft.com/office/drawing/2014/main" xmlns="" id="{1D02E28C-1EBD-D088-7C05-9EFBF7411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21" t="45063"/>
            <a:stretch/>
          </p:blipFill>
          <p:spPr>
            <a:xfrm>
              <a:off x="6690167" y="945267"/>
              <a:ext cx="5053717" cy="6123881"/>
            </a:xfrm>
            <a:prstGeom prst="rect">
              <a:avLst/>
            </a:prstGeom>
          </p:spPr>
        </p:pic>
        <p:sp>
          <p:nvSpPr>
            <p:cNvPr id="5" name="Triangolo isoscele 4">
              <a:extLst>
                <a:ext uri="{FF2B5EF4-FFF2-40B4-BE49-F238E27FC236}">
                  <a16:creationId xmlns:a16="http://schemas.microsoft.com/office/drawing/2014/main" xmlns="" id="{C5182008-D496-2F6C-4C4F-44CB8C5F70CF}"/>
                </a:ext>
              </a:extLst>
            </p:cNvPr>
            <p:cNvSpPr/>
            <p:nvPr/>
          </p:nvSpPr>
          <p:spPr>
            <a:xfrm rot="15748312">
              <a:off x="8467588" y="3652530"/>
              <a:ext cx="732682" cy="485269"/>
            </a:xfrm>
            <a:prstGeom prst="triangle">
              <a:avLst>
                <a:gd name="adj" fmla="val 61928"/>
              </a:avLst>
            </a:prstGeom>
            <a:solidFill>
              <a:srgbClr val="33CC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magine 6" descr="Immagine che contiene testo&#10;&#10;Descrizione generata automaticamente">
            <a:extLst>
              <a:ext uri="{FF2B5EF4-FFF2-40B4-BE49-F238E27FC236}">
                <a16:creationId xmlns:a16="http://schemas.microsoft.com/office/drawing/2014/main" xmlns="" id="{9C189C47-FAFA-5E0A-55FF-FF5CE6C0A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6" y="3895164"/>
            <a:ext cx="4929053" cy="2731427"/>
          </a:xfrm>
          <a:prstGeom prst="rect">
            <a:avLst/>
          </a:prstGeom>
        </p:spPr>
      </p:pic>
      <p:sp>
        <p:nvSpPr>
          <p:cNvPr id="8" name="Rettangolo 7">
            <a:extLst>
              <a:ext uri="{FF2B5EF4-FFF2-40B4-BE49-F238E27FC236}">
                <a16:creationId xmlns:a16="http://schemas.microsoft.com/office/drawing/2014/main" xmlns="" id="{48C34BED-7D1F-67D8-1ACC-F7A4B7634208}"/>
              </a:ext>
            </a:extLst>
          </p:cNvPr>
          <p:cNvSpPr/>
          <p:nvPr/>
        </p:nvSpPr>
        <p:spPr>
          <a:xfrm>
            <a:off x="252228" y="970226"/>
            <a:ext cx="5399892" cy="1754326"/>
          </a:xfrm>
          <a:prstGeom prst="rect">
            <a:avLst/>
          </a:prstGeom>
        </p:spPr>
        <p:txBody>
          <a:bodyPr wrap="square">
            <a:spAutoFit/>
          </a:bodyPr>
          <a:lstStyle/>
          <a:p>
            <a:pPr algn="just"/>
            <a:r>
              <a:rPr lang="it-IT" dirty="0"/>
              <a:t>Il litio non appare mai in forma metallica a causa della sua elevata reattività. Il contenuto di Li nelle acque salmastre terrestri è stimato intorno ai 230 miliardi di tonnellate (in concentrazione relativamente costante da 0,14 a 0,25 parti per milione) mentre nella crosta terrestre il contenuto varia da 20 a 70 ppm in peso.</a:t>
            </a:r>
          </a:p>
        </p:txBody>
      </p:sp>
      <p:sp>
        <p:nvSpPr>
          <p:cNvPr id="10" name="CasellaDiTesto 9">
            <a:extLst>
              <a:ext uri="{FF2B5EF4-FFF2-40B4-BE49-F238E27FC236}">
                <a16:creationId xmlns:a16="http://schemas.microsoft.com/office/drawing/2014/main" xmlns="" id="{BDBE76C7-6A29-44AE-3505-06375431159B}"/>
              </a:ext>
            </a:extLst>
          </p:cNvPr>
          <p:cNvSpPr txBox="1"/>
          <p:nvPr/>
        </p:nvSpPr>
        <p:spPr>
          <a:xfrm>
            <a:off x="252228" y="2708920"/>
            <a:ext cx="5399892" cy="1200329"/>
          </a:xfrm>
          <a:prstGeom prst="rect">
            <a:avLst/>
          </a:prstGeom>
          <a:noFill/>
        </p:spPr>
        <p:txBody>
          <a:bodyPr wrap="square">
            <a:spAutoFit/>
          </a:bodyPr>
          <a:lstStyle/>
          <a:p>
            <a:pPr algn="just"/>
            <a:r>
              <a:rPr lang="it-IT" dirty="0"/>
              <a:t>Il litio viene estratto dalla crosta terrestre da regioni saline desertiche e/o da salamoie sotto forma di Li</a:t>
            </a:r>
            <a:r>
              <a:rPr lang="it-IT" baseline="-25000" dirty="0"/>
              <a:t>2</a:t>
            </a:r>
            <a:r>
              <a:rPr lang="it-IT" dirty="0"/>
              <a:t>CO</a:t>
            </a:r>
            <a:r>
              <a:rPr lang="it-IT" baseline="-25000" dirty="0"/>
              <a:t>3</a:t>
            </a:r>
            <a:r>
              <a:rPr lang="it-IT" dirty="0"/>
              <a:t>. Questi sedimenti sono localizzati principalmente in Sud America e in Australia.</a:t>
            </a:r>
            <a:endParaRPr lang="en-US" dirty="0"/>
          </a:p>
        </p:txBody>
      </p:sp>
    </p:spTree>
    <p:extLst>
      <p:ext uri="{BB962C8B-B14F-4D97-AF65-F5344CB8AC3E}">
        <p14:creationId xmlns:p14="http://schemas.microsoft.com/office/powerpoint/2010/main" val="16409353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xmlns="" id="{2BA914A6-017D-DE2E-E2F9-C7C2115D55E9}"/>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Litio</a:t>
            </a:r>
          </a:p>
        </p:txBody>
      </p:sp>
      <p:pic>
        <p:nvPicPr>
          <p:cNvPr id="3" name="Immagine 2" descr="Immagine che contiene esterni, pavimentazione&#10;&#10;Descrizione generata automaticamente">
            <a:extLst>
              <a:ext uri="{FF2B5EF4-FFF2-40B4-BE49-F238E27FC236}">
                <a16:creationId xmlns:a16="http://schemas.microsoft.com/office/drawing/2014/main" xmlns="" id="{F89F22B4-ED91-F992-7E30-D1F8E59FED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3967684"/>
            <a:ext cx="3960440" cy="2640294"/>
          </a:xfrm>
          <a:prstGeom prst="rect">
            <a:avLst/>
          </a:prstGeom>
        </p:spPr>
      </p:pic>
      <p:pic>
        <p:nvPicPr>
          <p:cNvPr id="4" name="Immagine 3" descr="Immagine che contiene decorato, dipinto, colorato&#10;&#10;Descrizione generata automaticamente">
            <a:extLst>
              <a:ext uri="{FF2B5EF4-FFF2-40B4-BE49-F238E27FC236}">
                <a16:creationId xmlns:a16="http://schemas.microsoft.com/office/drawing/2014/main" xmlns="" id="{F65C4ED3-4DFA-61B1-B482-4D5B126F7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37" y="1249680"/>
            <a:ext cx="3508023" cy="2636498"/>
          </a:xfrm>
          <a:prstGeom prst="rect">
            <a:avLst/>
          </a:prstGeom>
        </p:spPr>
      </p:pic>
      <p:pic>
        <p:nvPicPr>
          <p:cNvPr id="5" name="Immagine 4" descr="Immagine che contiene testo, cielo, esterni, striscione&#10;&#10;Descrizione generata automaticamente">
            <a:extLst>
              <a:ext uri="{FF2B5EF4-FFF2-40B4-BE49-F238E27FC236}">
                <a16:creationId xmlns:a16="http://schemas.microsoft.com/office/drawing/2014/main" xmlns="" id="{0E704DF4-5F91-3EAE-400E-8FB80EA70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894" y="910194"/>
            <a:ext cx="4420625" cy="3315469"/>
          </a:xfrm>
          <a:prstGeom prst="rect">
            <a:avLst/>
          </a:prstGeom>
        </p:spPr>
      </p:pic>
      <p:sp>
        <p:nvSpPr>
          <p:cNvPr id="6" name="Rettangolo 5">
            <a:extLst>
              <a:ext uri="{FF2B5EF4-FFF2-40B4-BE49-F238E27FC236}">
                <a16:creationId xmlns:a16="http://schemas.microsoft.com/office/drawing/2014/main" xmlns="" id="{B64D4E86-6D8A-518F-5A6C-6BA42C897333}"/>
              </a:ext>
            </a:extLst>
          </p:cNvPr>
          <p:cNvSpPr/>
          <p:nvPr/>
        </p:nvSpPr>
        <p:spPr>
          <a:xfrm>
            <a:off x="4392045" y="4323837"/>
            <a:ext cx="4392487" cy="2308324"/>
          </a:xfrm>
          <a:prstGeom prst="rect">
            <a:avLst/>
          </a:prstGeom>
        </p:spPr>
        <p:txBody>
          <a:bodyPr wrap="square">
            <a:spAutoFit/>
          </a:bodyPr>
          <a:lstStyle/>
          <a:p>
            <a:pPr algn="just"/>
            <a:r>
              <a:rPr lang="it-IT" dirty="0"/>
              <a:t>L’estrazione del litio da questi depositi di sale è simile a quella del sodio dall’acqua marina e richiede grandi volumi di acqua per le vasche di evaporazione.</a:t>
            </a:r>
          </a:p>
          <a:p>
            <a:pPr algn="just"/>
            <a:endParaRPr lang="it-IT" dirty="0"/>
          </a:p>
          <a:p>
            <a:pPr algn="just"/>
            <a:r>
              <a:rPr lang="it-IT" dirty="0"/>
              <a:t>I sedimenti di litio si trovano nelle regioni desertiche e l’uso dell'acqua risulta un problema enorme per l'uomo e l'ambiente.</a:t>
            </a:r>
          </a:p>
        </p:txBody>
      </p:sp>
    </p:spTree>
    <p:extLst>
      <p:ext uri="{BB962C8B-B14F-4D97-AF65-F5344CB8AC3E}">
        <p14:creationId xmlns:p14="http://schemas.microsoft.com/office/powerpoint/2010/main" val="4456708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xmlns="" id="{5F18BB26-897F-82C1-DD37-50AB07DAE170}"/>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Litio</a:t>
            </a:r>
          </a:p>
        </p:txBody>
      </p:sp>
      <p:grpSp>
        <p:nvGrpSpPr>
          <p:cNvPr id="3" name="Gruppo 2">
            <a:extLst>
              <a:ext uri="{FF2B5EF4-FFF2-40B4-BE49-F238E27FC236}">
                <a16:creationId xmlns:a16="http://schemas.microsoft.com/office/drawing/2014/main" xmlns="" id="{5679A648-5EC9-FA9A-5AA5-E006E8D4729F}"/>
              </a:ext>
            </a:extLst>
          </p:cNvPr>
          <p:cNvGrpSpPr/>
          <p:nvPr/>
        </p:nvGrpSpPr>
        <p:grpSpPr>
          <a:xfrm>
            <a:off x="5278442" y="2173362"/>
            <a:ext cx="3657600" cy="4392592"/>
            <a:chOff x="6451600" y="2245360"/>
            <a:chExt cx="3657600" cy="4392592"/>
          </a:xfrm>
        </p:grpSpPr>
        <p:pic>
          <p:nvPicPr>
            <p:cNvPr id="4" name="Immagine 3">
              <a:extLst>
                <a:ext uri="{FF2B5EF4-FFF2-40B4-BE49-F238E27FC236}">
                  <a16:creationId xmlns:a16="http://schemas.microsoft.com/office/drawing/2014/main" xmlns="" id="{0EB6AE0A-36A8-5306-56BB-AED95129971A}"/>
                </a:ext>
              </a:extLst>
            </p:cNvPr>
            <p:cNvPicPr>
              <a:picLocks noChangeAspect="1"/>
            </p:cNvPicPr>
            <p:nvPr/>
          </p:nvPicPr>
          <p:blipFill>
            <a:blip r:embed="rId2"/>
            <a:stretch>
              <a:fillRect/>
            </a:stretch>
          </p:blipFill>
          <p:spPr>
            <a:xfrm>
              <a:off x="6451600" y="2245360"/>
              <a:ext cx="3657600" cy="4392592"/>
            </a:xfrm>
            <a:prstGeom prst="rect">
              <a:avLst/>
            </a:prstGeom>
          </p:spPr>
        </p:pic>
        <p:cxnSp>
          <p:nvCxnSpPr>
            <p:cNvPr id="5" name="Connettore 2 4">
              <a:extLst>
                <a:ext uri="{FF2B5EF4-FFF2-40B4-BE49-F238E27FC236}">
                  <a16:creationId xmlns:a16="http://schemas.microsoft.com/office/drawing/2014/main" xmlns="" id="{300243F2-3199-1792-A741-5811BA4A9659}"/>
                </a:ext>
              </a:extLst>
            </p:cNvPr>
            <p:cNvCxnSpPr/>
            <p:nvPr/>
          </p:nvCxnSpPr>
          <p:spPr>
            <a:xfrm flipV="1">
              <a:off x="7396480" y="3429000"/>
              <a:ext cx="701040" cy="502920"/>
            </a:xfrm>
            <a:prstGeom prst="straightConnector1">
              <a:avLst/>
            </a:prstGeom>
            <a:ln w="3810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xmlns="" id="{AC189CA5-2AB9-D119-A3A4-826FCBAC705D}"/>
                </a:ext>
              </a:extLst>
            </p:cNvPr>
            <p:cNvCxnSpPr>
              <a:cxnSpLocks/>
            </p:cNvCxnSpPr>
            <p:nvPr/>
          </p:nvCxnSpPr>
          <p:spPr>
            <a:xfrm flipV="1">
              <a:off x="7396480" y="4074160"/>
              <a:ext cx="1117600" cy="80645"/>
            </a:xfrm>
            <a:prstGeom prst="straightConnector1">
              <a:avLst/>
            </a:prstGeom>
            <a:ln w="3810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xmlns="" id="{820F6644-1841-297C-3165-FDB88CE24002}"/>
                </a:ext>
              </a:extLst>
            </p:cNvPr>
            <p:cNvCxnSpPr>
              <a:cxnSpLocks/>
            </p:cNvCxnSpPr>
            <p:nvPr/>
          </p:nvCxnSpPr>
          <p:spPr>
            <a:xfrm>
              <a:off x="7246620" y="4469447"/>
              <a:ext cx="1000760" cy="371158"/>
            </a:xfrm>
            <a:prstGeom prst="straightConnector1">
              <a:avLst/>
            </a:prstGeom>
            <a:ln w="3810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xmlns="" id="{CC7AFAB4-0D19-2103-518D-B1B1353BC716}"/>
                </a:ext>
              </a:extLst>
            </p:cNvPr>
            <p:cNvCxnSpPr>
              <a:cxnSpLocks/>
            </p:cNvCxnSpPr>
            <p:nvPr/>
          </p:nvCxnSpPr>
          <p:spPr>
            <a:xfrm>
              <a:off x="7279640" y="4664551"/>
              <a:ext cx="467360" cy="567462"/>
            </a:xfrm>
            <a:prstGeom prst="straightConnector1">
              <a:avLst/>
            </a:prstGeom>
            <a:ln w="38100">
              <a:solidFill>
                <a:srgbClr val="33CCCC"/>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9" name="Immagine 8">
            <a:extLst>
              <a:ext uri="{FF2B5EF4-FFF2-40B4-BE49-F238E27FC236}">
                <a16:creationId xmlns:a16="http://schemas.microsoft.com/office/drawing/2014/main" xmlns="" id="{B22559C6-5D9F-094C-C9A4-F306E5E0D039}"/>
              </a:ext>
            </a:extLst>
          </p:cNvPr>
          <p:cNvPicPr>
            <a:picLocks noChangeAspect="1"/>
          </p:cNvPicPr>
          <p:nvPr/>
        </p:nvPicPr>
        <p:blipFill rotWithShape="1">
          <a:blip r:embed="rId3"/>
          <a:srcRect t="16148" r="52433" b="16148"/>
          <a:stretch/>
        </p:blipFill>
        <p:spPr>
          <a:xfrm>
            <a:off x="247680" y="1328046"/>
            <a:ext cx="4471640" cy="3580064"/>
          </a:xfrm>
          <a:prstGeom prst="rect">
            <a:avLst/>
          </a:prstGeom>
        </p:spPr>
      </p:pic>
      <p:pic>
        <p:nvPicPr>
          <p:cNvPr id="10" name="Immagine 9">
            <a:extLst>
              <a:ext uri="{FF2B5EF4-FFF2-40B4-BE49-F238E27FC236}">
                <a16:creationId xmlns:a16="http://schemas.microsoft.com/office/drawing/2014/main" xmlns="" id="{C7F29BB6-8FEB-4B74-C837-6CCAF02C7605}"/>
              </a:ext>
            </a:extLst>
          </p:cNvPr>
          <p:cNvPicPr>
            <a:picLocks noChangeAspect="1"/>
          </p:cNvPicPr>
          <p:nvPr/>
        </p:nvPicPr>
        <p:blipFill rotWithShape="1">
          <a:blip r:embed="rId4"/>
          <a:srcRect l="19083" t="48445" r="6916" b="18058"/>
          <a:stretch/>
        </p:blipFill>
        <p:spPr>
          <a:xfrm>
            <a:off x="158261" y="5013176"/>
            <a:ext cx="5668660" cy="1443398"/>
          </a:xfrm>
          <a:prstGeom prst="rect">
            <a:avLst/>
          </a:prstGeom>
        </p:spPr>
      </p:pic>
      <p:sp>
        <p:nvSpPr>
          <p:cNvPr id="11" name="Rettangolo 10">
            <a:extLst>
              <a:ext uri="{FF2B5EF4-FFF2-40B4-BE49-F238E27FC236}">
                <a16:creationId xmlns:a16="http://schemas.microsoft.com/office/drawing/2014/main" xmlns="" id="{A2147CE2-4702-16C7-57FF-116FE98CB894}"/>
              </a:ext>
            </a:extLst>
          </p:cNvPr>
          <p:cNvSpPr/>
          <p:nvPr/>
        </p:nvSpPr>
        <p:spPr>
          <a:xfrm>
            <a:off x="4795632" y="1008639"/>
            <a:ext cx="4342648" cy="1200329"/>
          </a:xfrm>
          <a:prstGeom prst="rect">
            <a:avLst/>
          </a:prstGeom>
        </p:spPr>
        <p:txBody>
          <a:bodyPr wrap="square">
            <a:spAutoFit/>
          </a:bodyPr>
          <a:lstStyle/>
          <a:p>
            <a:pPr algn="just"/>
            <a:r>
              <a:rPr lang="it-IT" dirty="0"/>
              <a:t>L'enorme impatto dell'estrazione del litio sulla società agricola locale, sulle riserve naturali e sull'ambiente regionale è già stato dimostrato.</a:t>
            </a:r>
          </a:p>
        </p:txBody>
      </p:sp>
    </p:spTree>
    <p:extLst>
      <p:ext uri="{BB962C8B-B14F-4D97-AF65-F5344CB8AC3E}">
        <p14:creationId xmlns:p14="http://schemas.microsoft.com/office/powerpoint/2010/main" val="29743765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11C6794C-5C62-D965-C890-3DBA3EF857DC}"/>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Cobalto</a:t>
            </a:r>
          </a:p>
        </p:txBody>
      </p:sp>
      <p:grpSp>
        <p:nvGrpSpPr>
          <p:cNvPr id="3" name="Gruppo 2">
            <a:extLst>
              <a:ext uri="{FF2B5EF4-FFF2-40B4-BE49-F238E27FC236}">
                <a16:creationId xmlns:a16="http://schemas.microsoft.com/office/drawing/2014/main" xmlns="" id="{8B87AABF-E6E1-713F-CBAB-75A1F2C9818A}"/>
              </a:ext>
            </a:extLst>
          </p:cNvPr>
          <p:cNvGrpSpPr>
            <a:grpSpLocks noChangeAspect="1"/>
          </p:cNvGrpSpPr>
          <p:nvPr/>
        </p:nvGrpSpPr>
        <p:grpSpPr>
          <a:xfrm>
            <a:off x="5341541" y="3079612"/>
            <a:ext cx="3507404" cy="3503750"/>
            <a:chOff x="5022049" y="671945"/>
            <a:chExt cx="6865151" cy="6858000"/>
          </a:xfrm>
        </p:grpSpPr>
        <p:pic>
          <p:nvPicPr>
            <p:cNvPr id="4" name="Immagine 3" descr="Immagine che contiene mappa&#10;&#10;Descrizione generata automaticamente">
              <a:extLst>
                <a:ext uri="{FF2B5EF4-FFF2-40B4-BE49-F238E27FC236}">
                  <a16:creationId xmlns:a16="http://schemas.microsoft.com/office/drawing/2014/main" xmlns="" id="{202CB10A-4A1A-AEEB-1C56-FA82F741F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049" y="671945"/>
              <a:ext cx="6865151"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tangolo 4">
              <a:extLst>
                <a:ext uri="{FF2B5EF4-FFF2-40B4-BE49-F238E27FC236}">
                  <a16:creationId xmlns:a16="http://schemas.microsoft.com/office/drawing/2014/main" xmlns="" id="{AAE81852-A709-7698-CE14-73A9B0F854C1}"/>
                </a:ext>
              </a:extLst>
            </p:cNvPr>
            <p:cNvSpPr/>
            <p:nvPr/>
          </p:nvSpPr>
          <p:spPr>
            <a:xfrm>
              <a:off x="5455437" y="4510326"/>
              <a:ext cx="752475" cy="913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uppo 8">
            <a:extLst>
              <a:ext uri="{FF2B5EF4-FFF2-40B4-BE49-F238E27FC236}">
                <a16:creationId xmlns:a16="http://schemas.microsoft.com/office/drawing/2014/main" xmlns="" id="{B02A8280-2072-8553-3000-75B30A61DF59}"/>
              </a:ext>
            </a:extLst>
          </p:cNvPr>
          <p:cNvGrpSpPr/>
          <p:nvPr/>
        </p:nvGrpSpPr>
        <p:grpSpPr>
          <a:xfrm>
            <a:off x="236967" y="1180188"/>
            <a:ext cx="4168950" cy="2740252"/>
            <a:chOff x="-39074" y="4009618"/>
            <a:chExt cx="4168950" cy="2740252"/>
          </a:xfrm>
        </p:grpSpPr>
        <p:pic>
          <p:nvPicPr>
            <p:cNvPr id="10" name="Immagine 9">
              <a:extLst>
                <a:ext uri="{FF2B5EF4-FFF2-40B4-BE49-F238E27FC236}">
                  <a16:creationId xmlns:a16="http://schemas.microsoft.com/office/drawing/2014/main" xmlns="" id="{3364E2E6-E652-8AA0-AC9E-9B0E5F1102DB}"/>
                </a:ext>
              </a:extLst>
            </p:cNvPr>
            <p:cNvPicPr>
              <a:picLocks noChangeAspect="1"/>
            </p:cNvPicPr>
            <p:nvPr/>
          </p:nvPicPr>
          <p:blipFill rotWithShape="1">
            <a:blip r:embed="rId3"/>
            <a:srcRect l="11625" t="16780" r="26375" b="10771"/>
            <a:stretch/>
          </p:blipFill>
          <p:spPr>
            <a:xfrm>
              <a:off x="-39074" y="4009618"/>
              <a:ext cx="4168950" cy="2740252"/>
            </a:xfrm>
            <a:prstGeom prst="rect">
              <a:avLst/>
            </a:prstGeom>
            <a:ln>
              <a:noFill/>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xmlns="" id="{54AFBF82-9466-76A0-BFD7-B39A6CFBFD2E}"/>
                </a:ext>
              </a:extLst>
            </p:cNvPr>
            <p:cNvSpPr txBox="1"/>
            <p:nvPr/>
          </p:nvSpPr>
          <p:spPr>
            <a:xfrm>
              <a:off x="119210" y="6402446"/>
              <a:ext cx="3888717" cy="307777"/>
            </a:xfrm>
            <a:prstGeom prst="rect">
              <a:avLst/>
            </a:prstGeom>
            <a:solidFill>
              <a:schemeClr val="bg1"/>
            </a:solidFill>
          </p:spPr>
          <p:txBody>
            <a:bodyPr wrap="square">
              <a:spAutoFit/>
            </a:bodyPr>
            <a:lstStyle/>
            <a:p>
              <a:r>
                <a:rPr lang="en-US" sz="1400" dirty="0">
                  <a:latin typeface="Century Gothic" panose="020B0502020202020204" pitchFamily="34" charset="0"/>
                </a:rPr>
                <a:t>Global Cobalt consumption (2017)</a:t>
              </a:r>
            </a:p>
          </p:txBody>
        </p:sp>
      </p:grpSp>
      <p:grpSp>
        <p:nvGrpSpPr>
          <p:cNvPr id="12" name="Gruppo 11">
            <a:extLst>
              <a:ext uri="{FF2B5EF4-FFF2-40B4-BE49-F238E27FC236}">
                <a16:creationId xmlns:a16="http://schemas.microsoft.com/office/drawing/2014/main" xmlns="" id="{CA36A660-C801-1E64-18D6-FF3BCE657487}"/>
              </a:ext>
            </a:extLst>
          </p:cNvPr>
          <p:cNvGrpSpPr/>
          <p:nvPr/>
        </p:nvGrpSpPr>
        <p:grpSpPr>
          <a:xfrm>
            <a:off x="544299" y="4149080"/>
            <a:ext cx="2947582" cy="2434283"/>
            <a:chOff x="6080823" y="1627001"/>
            <a:chExt cx="3640226" cy="2996175"/>
          </a:xfrm>
        </p:grpSpPr>
        <p:pic>
          <p:nvPicPr>
            <p:cNvPr id="13" name="Immagine 12">
              <a:extLst>
                <a:ext uri="{FF2B5EF4-FFF2-40B4-BE49-F238E27FC236}">
                  <a16:creationId xmlns:a16="http://schemas.microsoft.com/office/drawing/2014/main" xmlns="" id="{213773B0-1D45-B678-643A-00C2F98EDF82}"/>
                </a:ext>
              </a:extLst>
            </p:cNvPr>
            <p:cNvPicPr>
              <a:picLocks noChangeAspect="1"/>
            </p:cNvPicPr>
            <p:nvPr/>
          </p:nvPicPr>
          <p:blipFill rotWithShape="1">
            <a:blip r:embed="rId4"/>
            <a:srcRect l="40175" t="37617" r="31064" b="19343"/>
            <a:stretch/>
          </p:blipFill>
          <p:spPr>
            <a:xfrm>
              <a:off x="6214520" y="1671455"/>
              <a:ext cx="3506529" cy="29517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CasellaDiTesto 13">
              <a:extLst>
                <a:ext uri="{FF2B5EF4-FFF2-40B4-BE49-F238E27FC236}">
                  <a16:creationId xmlns:a16="http://schemas.microsoft.com/office/drawing/2014/main" xmlns="" id="{544B8DC6-4556-02E6-8C77-E172DDAF85B8}"/>
                </a:ext>
              </a:extLst>
            </p:cNvPr>
            <p:cNvSpPr txBox="1"/>
            <p:nvPr/>
          </p:nvSpPr>
          <p:spPr>
            <a:xfrm>
              <a:off x="6080823" y="1627001"/>
              <a:ext cx="1772717" cy="643992"/>
            </a:xfrm>
            <a:prstGeom prst="rect">
              <a:avLst/>
            </a:prstGeom>
            <a:noFill/>
          </p:spPr>
          <p:txBody>
            <a:bodyPr wrap="square">
              <a:spAutoFit/>
            </a:bodyPr>
            <a:lstStyle/>
            <a:p>
              <a:r>
                <a:rPr lang="en-US" sz="1400" dirty="0">
                  <a:latin typeface="Century Gothic" panose="020B0502020202020204" pitchFamily="34" charset="0"/>
                </a:rPr>
                <a:t>Mined Cobalt production</a:t>
              </a:r>
            </a:p>
          </p:txBody>
        </p:sp>
      </p:grpSp>
      <p:sp>
        <p:nvSpPr>
          <p:cNvPr id="15" name="Rettangolo 14">
            <a:extLst>
              <a:ext uri="{FF2B5EF4-FFF2-40B4-BE49-F238E27FC236}">
                <a16:creationId xmlns:a16="http://schemas.microsoft.com/office/drawing/2014/main" xmlns="" id="{4022116D-71FB-6262-094F-661364096D2F}"/>
              </a:ext>
            </a:extLst>
          </p:cNvPr>
          <p:cNvSpPr/>
          <p:nvPr/>
        </p:nvSpPr>
        <p:spPr>
          <a:xfrm>
            <a:off x="4636243" y="1268760"/>
            <a:ext cx="4342648" cy="1477328"/>
          </a:xfrm>
          <a:prstGeom prst="rect">
            <a:avLst/>
          </a:prstGeom>
        </p:spPr>
        <p:txBody>
          <a:bodyPr wrap="square">
            <a:spAutoFit/>
          </a:bodyPr>
          <a:lstStyle/>
          <a:p>
            <a:pPr algn="just"/>
            <a:r>
              <a:rPr lang="it-IT" dirty="0"/>
              <a:t>Il cobalto è essenziale per la produzione di LCO, il materiale catodico più diffuso. Il Co viene estratto come sottoprodotto del Ni e Cu ed è localizzato in Congo da cui viene estratto più del 70% del cobalto totale.</a:t>
            </a:r>
          </a:p>
        </p:txBody>
      </p:sp>
    </p:spTree>
    <p:extLst>
      <p:ext uri="{BB962C8B-B14F-4D97-AF65-F5344CB8AC3E}">
        <p14:creationId xmlns:p14="http://schemas.microsoft.com/office/powerpoint/2010/main" val="15320109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01214" y="2461538"/>
            <a:ext cx="6941572" cy="1152128"/>
          </a:xfrm>
        </p:spPr>
        <p:txBody>
          <a:bodyPr>
            <a:noAutofit/>
          </a:bodyPr>
          <a:lstStyle/>
          <a:p>
            <a:r>
              <a:rPr lang="it-IT" b="1" dirty="0">
                <a:solidFill>
                  <a:srgbClr val="0000FF"/>
                </a:solidFill>
              </a:rPr>
              <a:t>Batterie agli Ioni di Litio (LIB)</a:t>
            </a:r>
            <a:br>
              <a:rPr lang="it-IT" b="1" dirty="0">
                <a:solidFill>
                  <a:srgbClr val="0000FF"/>
                </a:solidFill>
              </a:rPr>
            </a:br>
            <a:r>
              <a:rPr lang="it-IT" b="1" dirty="0">
                <a:solidFill>
                  <a:srgbClr val="0000FF"/>
                </a:solidFill>
              </a:rPr>
              <a:t>dalla culla alla tomba</a:t>
            </a:r>
          </a:p>
        </p:txBody>
      </p:sp>
      <p:sp>
        <p:nvSpPr>
          <p:cNvPr id="3" name="Sottotitolo 2"/>
          <p:cNvSpPr>
            <a:spLocks noGrp="1"/>
          </p:cNvSpPr>
          <p:nvPr>
            <p:ph idx="1"/>
          </p:nvPr>
        </p:nvSpPr>
        <p:spPr>
          <a:xfrm>
            <a:off x="833183" y="404664"/>
            <a:ext cx="7715200" cy="1008112"/>
          </a:xfrm>
          <a:noFill/>
        </p:spPr>
        <p:txBody>
          <a:bodyPr>
            <a:normAutofit/>
          </a:bodyPr>
          <a:lstStyle/>
          <a:p>
            <a:pPr marL="0" indent="0" algn="ctr">
              <a:buNone/>
            </a:pPr>
            <a:r>
              <a:rPr lang="it-IT" sz="4400" b="1" dirty="0">
                <a:solidFill>
                  <a:srgbClr val="33CCCC"/>
                </a:solidFill>
              </a:rPr>
              <a:t>Introduzione</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Cobalto</a:t>
            </a:r>
          </a:p>
        </p:txBody>
      </p:sp>
      <p:sp>
        <p:nvSpPr>
          <p:cNvPr id="3" name="Rettangolo 2">
            <a:extLst>
              <a:ext uri="{FF2B5EF4-FFF2-40B4-BE49-F238E27FC236}">
                <a16:creationId xmlns:a16="http://schemas.microsoft.com/office/drawing/2014/main" xmlns="" id="{1D773F07-4A8A-D7A9-9C43-0C70BB75BC86}"/>
              </a:ext>
            </a:extLst>
          </p:cNvPr>
          <p:cNvSpPr/>
          <p:nvPr/>
        </p:nvSpPr>
        <p:spPr>
          <a:xfrm>
            <a:off x="298012" y="1052736"/>
            <a:ext cx="3880512" cy="1477328"/>
          </a:xfrm>
          <a:prstGeom prst="rect">
            <a:avLst/>
          </a:prstGeom>
        </p:spPr>
        <p:txBody>
          <a:bodyPr wrap="square">
            <a:spAutoFit/>
          </a:bodyPr>
          <a:lstStyle/>
          <a:p>
            <a:pPr algn="just"/>
            <a:r>
              <a:rPr lang="it-IT" dirty="0"/>
              <a:t>L'estrazione del cobalto rappresenta un problema critico dal punto di vista dello sfruttamento del lavoro minorile, della salute umana, dei diritti dei lavoratori, dell'impatto ambientale.</a:t>
            </a:r>
          </a:p>
        </p:txBody>
      </p:sp>
      <p:pic>
        <p:nvPicPr>
          <p:cNvPr id="4" name="Immagine 3" descr="Immagine che contiene persona&#10;&#10;Descrizione generata automaticamente">
            <a:extLst>
              <a:ext uri="{FF2B5EF4-FFF2-40B4-BE49-F238E27FC236}">
                <a16:creationId xmlns:a16="http://schemas.microsoft.com/office/drawing/2014/main" xmlns="" id="{DEAD9754-17C4-A564-A1CB-5A3588AC2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196" y="861460"/>
            <a:ext cx="4433955" cy="2261317"/>
          </a:xfrm>
          <a:prstGeom prst="rect">
            <a:avLst/>
          </a:prstGeom>
        </p:spPr>
      </p:pic>
      <p:pic>
        <p:nvPicPr>
          <p:cNvPr id="6" name="Immagine 5">
            <a:extLst>
              <a:ext uri="{FF2B5EF4-FFF2-40B4-BE49-F238E27FC236}">
                <a16:creationId xmlns:a16="http://schemas.microsoft.com/office/drawing/2014/main" xmlns="" id="{AB4B606C-A99E-73A5-1812-6B5929FBDE6F}"/>
              </a:ext>
            </a:extLst>
          </p:cNvPr>
          <p:cNvPicPr>
            <a:picLocks noChangeAspect="1"/>
          </p:cNvPicPr>
          <p:nvPr/>
        </p:nvPicPr>
        <p:blipFill rotWithShape="1">
          <a:blip r:embed="rId3"/>
          <a:srcRect l="21360" t="17553" r="39336" b="26609"/>
          <a:stretch/>
        </p:blipFill>
        <p:spPr>
          <a:xfrm>
            <a:off x="4757753" y="3212976"/>
            <a:ext cx="4004840" cy="3200399"/>
          </a:xfrm>
          <a:prstGeom prst="rect">
            <a:avLst/>
          </a:prstGeom>
        </p:spPr>
      </p:pic>
      <p:pic>
        <p:nvPicPr>
          <p:cNvPr id="7" name="Immagine 6">
            <a:extLst>
              <a:ext uri="{FF2B5EF4-FFF2-40B4-BE49-F238E27FC236}">
                <a16:creationId xmlns:a16="http://schemas.microsoft.com/office/drawing/2014/main" xmlns="" id="{07217EDA-44AE-36DB-E173-CAA79C854324}"/>
              </a:ext>
            </a:extLst>
          </p:cNvPr>
          <p:cNvPicPr>
            <a:picLocks noChangeAspect="1"/>
          </p:cNvPicPr>
          <p:nvPr/>
        </p:nvPicPr>
        <p:blipFill rotWithShape="1">
          <a:blip r:embed="rId4"/>
          <a:srcRect l="37215" t="24135" r="38291" b="14768"/>
          <a:stretch/>
        </p:blipFill>
        <p:spPr>
          <a:xfrm>
            <a:off x="827584" y="2564904"/>
            <a:ext cx="2986268" cy="4190035"/>
          </a:xfrm>
          <a:prstGeom prst="rect">
            <a:avLst/>
          </a:prstGeom>
        </p:spPr>
      </p:pic>
    </p:spTree>
    <p:extLst>
      <p:ext uri="{BB962C8B-B14F-4D97-AF65-F5344CB8AC3E}">
        <p14:creationId xmlns:p14="http://schemas.microsoft.com/office/powerpoint/2010/main" val="388485476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B308FC4C-D8CC-4AA2-C466-DC10FE3B3E53}"/>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«Sostenibilità»</a:t>
            </a:r>
          </a:p>
        </p:txBody>
      </p:sp>
      <p:sp>
        <p:nvSpPr>
          <p:cNvPr id="3" name="Rettangolo 2">
            <a:extLst>
              <a:ext uri="{FF2B5EF4-FFF2-40B4-BE49-F238E27FC236}">
                <a16:creationId xmlns:a16="http://schemas.microsoft.com/office/drawing/2014/main" xmlns="" id="{1D773F07-4A8A-D7A9-9C43-0C70BB75BC86}"/>
              </a:ext>
            </a:extLst>
          </p:cNvPr>
          <p:cNvSpPr/>
          <p:nvPr/>
        </p:nvSpPr>
        <p:spPr>
          <a:xfrm>
            <a:off x="683568" y="1772816"/>
            <a:ext cx="7776864" cy="2862322"/>
          </a:xfrm>
          <a:prstGeom prst="rect">
            <a:avLst/>
          </a:prstGeom>
        </p:spPr>
        <p:txBody>
          <a:bodyPr wrap="square">
            <a:spAutoFit/>
          </a:bodyPr>
          <a:lstStyle/>
          <a:p>
            <a:pPr algn="just"/>
            <a:r>
              <a:rPr lang="it-IT" dirty="0"/>
              <a:t>Le batterie agli ioni di litio sono considerate «pulite» in quanto sfruttano l'energia elettrica e consentono l'accumulo di energia. Per questo possono favorire la diffusione di veicoli elettrici in sostituzione ai tradizionali motori a combustione, favorendo lo sfruttamento delle energie rinnovabili.</a:t>
            </a:r>
          </a:p>
          <a:p>
            <a:pPr algn="just"/>
            <a:endParaRPr lang="en-US" dirty="0"/>
          </a:p>
          <a:p>
            <a:pPr algn="just"/>
            <a:r>
              <a:rPr lang="it-IT" dirty="0"/>
              <a:t>È importante considerare la sostenibilità basata sull'intero ciclo di vita dei dispositivi, dalla produzione allo smaltimento (la cosiddetta valutazione «dalla culla alla tomba»). Questo perché anche questi dispositivi, che presentano delle proprietà estremamente buone, hanno un forte impatto sul nostro pianeta sia per la loro produzione che per il loro smaltimento. </a:t>
            </a:r>
          </a:p>
        </p:txBody>
      </p:sp>
    </p:spTree>
    <p:extLst>
      <p:ext uri="{BB962C8B-B14F-4D97-AF65-F5344CB8AC3E}">
        <p14:creationId xmlns:p14="http://schemas.microsoft.com/office/powerpoint/2010/main" val="11903872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F72390F9-A76C-62CB-D78B-229352797F03}"/>
              </a:ext>
            </a:extLst>
          </p:cNvPr>
          <p:cNvSpPr/>
          <p:nvPr/>
        </p:nvSpPr>
        <p:spPr>
          <a:xfrm>
            <a:off x="315763"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4804" y="634678"/>
            <a:ext cx="7114392" cy="706090"/>
          </a:xfrm>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Fine vita delle Batterie agli Ioni di Litio</a:t>
            </a:r>
          </a:p>
        </p:txBody>
      </p:sp>
      <p:sp>
        <p:nvSpPr>
          <p:cNvPr id="3" name="Rettangolo 2">
            <a:extLst>
              <a:ext uri="{FF2B5EF4-FFF2-40B4-BE49-F238E27FC236}">
                <a16:creationId xmlns:a16="http://schemas.microsoft.com/office/drawing/2014/main" xmlns="" id="{1D773F07-4A8A-D7A9-9C43-0C70BB75BC86}"/>
              </a:ext>
            </a:extLst>
          </p:cNvPr>
          <p:cNvSpPr/>
          <p:nvPr/>
        </p:nvSpPr>
        <p:spPr>
          <a:xfrm>
            <a:off x="380006" y="1412776"/>
            <a:ext cx="8383988" cy="5355312"/>
          </a:xfrm>
          <a:prstGeom prst="rect">
            <a:avLst/>
          </a:prstGeom>
        </p:spPr>
        <p:txBody>
          <a:bodyPr wrap="square">
            <a:spAutoFit/>
          </a:bodyPr>
          <a:lstStyle/>
          <a:p>
            <a:pPr algn="just"/>
            <a:r>
              <a:rPr lang="it-IT" dirty="0"/>
              <a:t>Le Batterie agli Ioni di Litio sono fatte per durare (hanno 5-7 anni di vita media), ma le loro prestazioni decrescono con il tempo. Molto spesso però le LIB vengono scartate nonostante siano ancora in regime di buon funzionamento. Questo a causa dei dispositivi in ​​cui sono incorporati che non sono più funzionanti o sono obsoleti (si pensi al proprio cellulare, smartwatch, laptop…).</a:t>
            </a:r>
            <a:endParaRPr lang="en-US" dirty="0"/>
          </a:p>
          <a:p>
            <a:pPr algn="just"/>
            <a:endParaRPr lang="en-US" dirty="0"/>
          </a:p>
          <a:p>
            <a:pPr algn="just"/>
            <a:r>
              <a:rPr lang="it-IT" dirty="0"/>
              <a:t>Ad oggi in Italia e in Europa non è presente alcun percorso dedicato alla raccolta delle batterie agli ioni di litio esaurite, né dal punto di vista pratico né dal punto di vista normativo.</a:t>
            </a:r>
            <a:endParaRPr lang="en-US" dirty="0"/>
          </a:p>
          <a:p>
            <a:pPr algn="just"/>
            <a:endParaRPr lang="en-US" dirty="0"/>
          </a:p>
          <a:p>
            <a:pPr algn="just"/>
            <a:r>
              <a:rPr lang="it-IT" dirty="0"/>
              <a:t>Oggi le LIB usate vengono scartate assieme ai dispositivi che potenziano. Questa situazione è praticamente la stessa in tutto il mondo.</a:t>
            </a:r>
            <a:endParaRPr lang="en-US" dirty="0"/>
          </a:p>
          <a:p>
            <a:pPr algn="just"/>
            <a:endParaRPr lang="en-US" dirty="0"/>
          </a:p>
          <a:p>
            <a:pPr algn="just"/>
            <a:r>
              <a:rPr lang="it-IT" dirty="0"/>
              <a:t>Il regolamento dell'Unione Europea per batterie e accumulatori si concentra oggi sulle batterie al Pb e Ni ma non è aggiornato. </a:t>
            </a:r>
            <a:r>
              <a:rPr lang="it-IT" b="1" dirty="0">
                <a:solidFill>
                  <a:srgbClr val="0000FF"/>
                </a:solidFill>
              </a:rPr>
              <a:t>Attualmente nel Parlamento UE è in discussione una nuova legislazione e presto avremo nuove regole per lo smaltimento ed il riciclo! Sviluppare una soluzione tecnologica che permetta di rispettare questi requisiti è urgente e fondamentale.</a:t>
            </a:r>
            <a:endParaRPr lang="en-US" b="1" dirty="0">
              <a:solidFill>
                <a:srgbClr val="0000FF"/>
              </a:solidFill>
            </a:endParaRPr>
          </a:p>
          <a:p>
            <a:pPr algn="just"/>
            <a:endParaRPr lang="en-US" dirty="0"/>
          </a:p>
        </p:txBody>
      </p:sp>
    </p:spTree>
    <p:extLst>
      <p:ext uri="{BB962C8B-B14F-4D97-AF65-F5344CB8AC3E}">
        <p14:creationId xmlns:p14="http://schemas.microsoft.com/office/powerpoint/2010/main" val="42470513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8B1C648C-ADD9-5357-41C5-7D83FDFD95D8}"/>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4804" y="654026"/>
            <a:ext cx="7114392" cy="634082"/>
          </a:xfrm>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Fine vita delle Batterie agli Ioni di Litio</a:t>
            </a:r>
          </a:p>
        </p:txBody>
      </p:sp>
      <p:sp>
        <p:nvSpPr>
          <p:cNvPr id="3" name="Rettangolo 2">
            <a:extLst>
              <a:ext uri="{FF2B5EF4-FFF2-40B4-BE49-F238E27FC236}">
                <a16:creationId xmlns:a16="http://schemas.microsoft.com/office/drawing/2014/main" xmlns="" id="{1D773F07-4A8A-D7A9-9C43-0C70BB75BC86}"/>
              </a:ext>
            </a:extLst>
          </p:cNvPr>
          <p:cNvSpPr/>
          <p:nvPr/>
        </p:nvSpPr>
        <p:spPr>
          <a:xfrm>
            <a:off x="503548" y="1772816"/>
            <a:ext cx="8136904" cy="2585323"/>
          </a:xfrm>
          <a:prstGeom prst="rect">
            <a:avLst/>
          </a:prstGeom>
        </p:spPr>
        <p:txBody>
          <a:bodyPr wrap="square">
            <a:spAutoFit/>
          </a:bodyPr>
          <a:lstStyle/>
          <a:p>
            <a:pPr algn="just"/>
            <a:r>
              <a:rPr lang="it-IT" dirty="0"/>
              <a:t>Le LIB contengono molti materiali diversi, come ossidi, plastiche, metalli, solventi organici, sali di litio...</a:t>
            </a:r>
          </a:p>
          <a:p>
            <a:pPr algn="just"/>
            <a:endParaRPr lang="it-IT" dirty="0"/>
          </a:p>
          <a:p>
            <a:pPr algn="just"/>
            <a:r>
              <a:rPr lang="it-IT" dirty="0"/>
              <a:t>Quando le LIB vengono scartate nelle discariche, tutti questi materiali possono decomporsi e contaminare il suolo. Inoltre, possono provocare incendi ed esplosioni.</a:t>
            </a:r>
          </a:p>
          <a:p>
            <a:pPr algn="just"/>
            <a:r>
              <a:rPr lang="it-IT" dirty="0"/>
              <a:t>Molti di questi componenti possono causare danni all'uomo e all'ambiente.</a:t>
            </a:r>
          </a:p>
          <a:p>
            <a:pPr algn="just"/>
            <a:endParaRPr lang="en-US" dirty="0"/>
          </a:p>
          <a:p>
            <a:pPr algn="just"/>
            <a:r>
              <a:rPr lang="it-IT" dirty="0"/>
              <a:t>Le batterie agli ioni di litio esaurite rappresentano un problema: sono pericolose e si prevede che la loro quantità aumenti nel prossimo futuro.</a:t>
            </a:r>
            <a:endParaRPr lang="en-US" dirty="0"/>
          </a:p>
        </p:txBody>
      </p:sp>
    </p:spTree>
    <p:extLst>
      <p:ext uri="{BB962C8B-B14F-4D97-AF65-F5344CB8AC3E}">
        <p14:creationId xmlns:p14="http://schemas.microsoft.com/office/powerpoint/2010/main" val="37162460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915CA3C-4F63-29C2-5B9B-8141AAF08084}"/>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w="9525">
            <a:noFill/>
            <a:miter lim="800000"/>
            <a:headEnd/>
            <a:tailEnd/>
          </a:ln>
        </p:spPr>
        <p:txBody>
          <a:bodyPr vert="horz" wrap="square" lIns="0" tIns="0" rIns="0" bIns="0" numCol="1" anchor="t" anchorCtr="0" compatLnSpc="1">
            <a:prstTxWarp prst="textNoShape">
              <a:avLst/>
            </a:prstTxWarp>
            <a:noAutofit/>
          </a:bodyPr>
          <a:lstStyle/>
          <a:p>
            <a:pPr>
              <a:buClr>
                <a:srgbClr val="FF9933"/>
              </a:buClr>
              <a:buFont typeface="Wingdings" pitchFamily="2" charset="2"/>
            </a:pPr>
            <a:r>
              <a:rPr lang="it-IT" sz="3200" b="1" kern="1200" dirty="0">
                <a:solidFill>
                  <a:srgbClr val="33CCCC"/>
                </a:solidFill>
              </a:rPr>
              <a:t>RICICLO</a:t>
            </a:r>
          </a:p>
        </p:txBody>
      </p:sp>
      <p:sp>
        <p:nvSpPr>
          <p:cNvPr id="3" name="Rettangolo 2">
            <a:extLst>
              <a:ext uri="{FF2B5EF4-FFF2-40B4-BE49-F238E27FC236}">
                <a16:creationId xmlns:a16="http://schemas.microsoft.com/office/drawing/2014/main" xmlns="" id="{1D773F07-4A8A-D7A9-9C43-0C70BB75BC86}"/>
              </a:ext>
            </a:extLst>
          </p:cNvPr>
          <p:cNvSpPr/>
          <p:nvPr/>
        </p:nvSpPr>
        <p:spPr>
          <a:xfrm>
            <a:off x="495783" y="1618922"/>
            <a:ext cx="8152434" cy="3970318"/>
          </a:xfrm>
          <a:prstGeom prst="rect">
            <a:avLst/>
          </a:prstGeom>
        </p:spPr>
        <p:txBody>
          <a:bodyPr wrap="square">
            <a:spAutoFit/>
          </a:bodyPr>
          <a:lstStyle/>
          <a:p>
            <a:pPr algn="just"/>
            <a:r>
              <a:rPr lang="it-IT" dirty="0"/>
              <a:t>Il riciclo delle batterie agli ioni di litio esaurite rappresenta la soluzione alle due domande presentate all'inizio:</a:t>
            </a:r>
            <a:endParaRPr lang="en-US" dirty="0"/>
          </a:p>
          <a:p>
            <a:pPr algn="just"/>
            <a:endParaRPr lang="en-US" dirty="0"/>
          </a:p>
          <a:p>
            <a:pPr marL="285750" indent="-285750" algn="just">
              <a:buFontTx/>
              <a:buChar char="-"/>
            </a:pPr>
            <a:r>
              <a:rPr lang="it-IT" dirty="0"/>
              <a:t>Sfruttamento eccessivo di materie prime critiche</a:t>
            </a:r>
          </a:p>
          <a:p>
            <a:pPr marL="285750" indent="-285750" algn="just">
              <a:buFontTx/>
              <a:buChar char="-"/>
            </a:pPr>
            <a:endParaRPr lang="en-US" dirty="0"/>
          </a:p>
          <a:p>
            <a:pPr marL="285750" indent="-285750" algn="just">
              <a:buFontTx/>
              <a:buChar char="-"/>
            </a:pPr>
            <a:r>
              <a:rPr lang="it-IT" dirty="0"/>
              <a:t>Problema nella gestione di una nuova tipologia di rifiuti</a:t>
            </a:r>
          </a:p>
          <a:p>
            <a:pPr marL="285750" indent="-285750" algn="just">
              <a:buFontTx/>
              <a:buChar char="-"/>
            </a:pPr>
            <a:endParaRPr lang="en-US" dirty="0"/>
          </a:p>
          <a:p>
            <a:pPr algn="just"/>
            <a:r>
              <a:rPr lang="it-IT" dirty="0"/>
              <a:t>Infatti, il riciclo può fornire</a:t>
            </a:r>
            <a:r>
              <a:rPr lang="en-US" dirty="0"/>
              <a:t>:</a:t>
            </a:r>
          </a:p>
          <a:p>
            <a:pPr algn="just"/>
            <a:endParaRPr lang="en-US" dirty="0"/>
          </a:p>
          <a:p>
            <a:pPr marL="285750" indent="-285750" algn="just">
              <a:buFontTx/>
              <a:buChar char="-"/>
            </a:pPr>
            <a:r>
              <a:rPr lang="it-IT" dirty="0"/>
              <a:t>Una fonte alternativa per l'approvvigionamento di materie prime critiche (spesso la % in peso di Li e Co è maggiore nelle LIB esaurite rispetto che nei minerali naturali usati per l'estrazione primaria!)</a:t>
            </a:r>
            <a:endParaRPr lang="en-US" dirty="0"/>
          </a:p>
          <a:p>
            <a:pPr marL="285750" indent="-285750" algn="just">
              <a:buFontTx/>
              <a:buChar char="-"/>
            </a:pPr>
            <a:endParaRPr lang="en-US" dirty="0"/>
          </a:p>
          <a:p>
            <a:pPr marL="285750" indent="-285750" algn="just">
              <a:buFontTx/>
              <a:buChar char="-"/>
            </a:pPr>
            <a:r>
              <a:rPr lang="it-IT" dirty="0"/>
              <a:t>Il modo corretto di gestire questi rifiuti, evitando lo smaltimento in discarica</a:t>
            </a:r>
            <a:endParaRPr lang="en-US" dirty="0"/>
          </a:p>
        </p:txBody>
      </p:sp>
    </p:spTree>
    <p:extLst>
      <p:ext uri="{BB962C8B-B14F-4D97-AF65-F5344CB8AC3E}">
        <p14:creationId xmlns:p14="http://schemas.microsoft.com/office/powerpoint/2010/main" val="25140854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a:xfrm>
            <a:off x="1401900" y="301824"/>
            <a:ext cx="6106280" cy="1143000"/>
          </a:xfrm>
        </p:spPr>
        <p:txBody>
          <a:bodyPr>
            <a:normAutofit fontScale="90000"/>
          </a:bodyPr>
          <a:lstStyle/>
          <a:p>
            <a:r>
              <a:rPr lang="it-IT" dirty="0">
                <a:solidFill>
                  <a:srgbClr val="33CCCC"/>
                </a:solidFill>
              </a:rPr>
              <a:t>Il riciclo nell'ottica dell'Economia Circolare</a:t>
            </a:r>
            <a:endParaRPr lang="en-GB" dirty="0">
              <a:solidFill>
                <a:srgbClr val="33CCCC"/>
              </a:solidFill>
            </a:endParaRPr>
          </a:p>
        </p:txBody>
      </p:sp>
      <p:pic>
        <p:nvPicPr>
          <p:cNvPr id="9" name="Content Placeholder 8">
            <a:extLst>
              <a:ext uri="{FF2B5EF4-FFF2-40B4-BE49-F238E27FC236}">
                <a16:creationId xmlns:a16="http://schemas.microsoft.com/office/drawing/2014/main" xmlns="" id="{039A64C5-478F-405E-B7CD-A3BC476AA9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p:blipFill>
        <p:spPr>
          <a:xfrm>
            <a:off x="457200" y="1884003"/>
            <a:ext cx="8229600" cy="3958357"/>
          </a:xfrm>
        </p:spPr>
      </p:pic>
      <p:sp>
        <p:nvSpPr>
          <p:cNvPr id="4" name="Rettangolo 3"/>
          <p:cNvSpPr/>
          <p:nvPr/>
        </p:nvSpPr>
        <p:spPr>
          <a:xfrm>
            <a:off x="467544" y="1916832"/>
            <a:ext cx="1872208" cy="576064"/>
          </a:xfrm>
          <a:prstGeom prst="rect">
            <a:avLst/>
          </a:prstGeom>
          <a:solidFill>
            <a:schemeClr val="tx1">
              <a:lumMod val="85000"/>
              <a:lumOff val="15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ECONOMIA LINEARE</a:t>
            </a:r>
          </a:p>
        </p:txBody>
      </p:sp>
      <p:sp>
        <p:nvSpPr>
          <p:cNvPr id="5" name="Rettangolo 4"/>
          <p:cNvSpPr/>
          <p:nvPr/>
        </p:nvSpPr>
        <p:spPr>
          <a:xfrm>
            <a:off x="467544" y="2996952"/>
            <a:ext cx="1872208" cy="576064"/>
          </a:xfrm>
          <a:prstGeom prst="rect">
            <a:avLst/>
          </a:prstGeom>
          <a:solidFill>
            <a:schemeClr val="accent3">
              <a:lumMod val="50000"/>
            </a:schemeClr>
          </a:solidFill>
          <a:ln>
            <a:solidFill>
              <a:schemeClr val="accent3">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ECONOMIA CIRCOLARE</a:t>
            </a:r>
          </a:p>
        </p:txBody>
      </p:sp>
      <p:sp>
        <p:nvSpPr>
          <p:cNvPr id="8" name="Pentagono 7"/>
          <p:cNvSpPr/>
          <p:nvPr/>
        </p:nvSpPr>
        <p:spPr>
          <a:xfrm>
            <a:off x="2483768" y="1916832"/>
            <a:ext cx="1008112" cy="576064"/>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t>MATERIE PRIME</a:t>
            </a:r>
          </a:p>
        </p:txBody>
      </p:sp>
      <p:sp>
        <p:nvSpPr>
          <p:cNvPr id="10" name="Pentagono 9"/>
          <p:cNvSpPr/>
          <p:nvPr/>
        </p:nvSpPr>
        <p:spPr>
          <a:xfrm>
            <a:off x="6732240" y="1916832"/>
            <a:ext cx="1008112" cy="576064"/>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t>SCARTI</a:t>
            </a:r>
          </a:p>
        </p:txBody>
      </p:sp>
      <p:sp>
        <p:nvSpPr>
          <p:cNvPr id="11" name="Pentagono 10"/>
          <p:cNvSpPr/>
          <p:nvPr/>
        </p:nvSpPr>
        <p:spPr>
          <a:xfrm>
            <a:off x="5652120" y="1916832"/>
            <a:ext cx="1008112" cy="576064"/>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t>CONSUMO</a:t>
            </a:r>
          </a:p>
        </p:txBody>
      </p:sp>
      <p:sp>
        <p:nvSpPr>
          <p:cNvPr id="12" name="Pentagono 11"/>
          <p:cNvSpPr/>
          <p:nvPr/>
        </p:nvSpPr>
        <p:spPr>
          <a:xfrm>
            <a:off x="4499991" y="1916832"/>
            <a:ext cx="1152127" cy="576064"/>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00" dirty="0"/>
              <a:t>DISTRIBUZIONE</a:t>
            </a:r>
          </a:p>
        </p:txBody>
      </p:sp>
      <p:sp>
        <p:nvSpPr>
          <p:cNvPr id="14" name="Pentagono 13"/>
          <p:cNvSpPr/>
          <p:nvPr/>
        </p:nvSpPr>
        <p:spPr>
          <a:xfrm>
            <a:off x="3491880" y="1916832"/>
            <a:ext cx="1008112" cy="576064"/>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900" dirty="0"/>
              <a:t>PRODUZIONE</a:t>
            </a:r>
          </a:p>
        </p:txBody>
      </p:sp>
      <p:sp>
        <p:nvSpPr>
          <p:cNvPr id="15" name="Rettangolo arrotondato 14"/>
          <p:cNvSpPr/>
          <p:nvPr/>
        </p:nvSpPr>
        <p:spPr>
          <a:xfrm>
            <a:off x="3779912" y="2852936"/>
            <a:ext cx="1152128" cy="360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MATERIE PRIME</a:t>
            </a:r>
          </a:p>
        </p:txBody>
      </p:sp>
      <p:sp>
        <p:nvSpPr>
          <p:cNvPr id="16" name="Rettangolo arrotondato 15"/>
          <p:cNvSpPr/>
          <p:nvPr/>
        </p:nvSpPr>
        <p:spPr>
          <a:xfrm>
            <a:off x="5580112" y="3140968"/>
            <a:ext cx="1224138" cy="360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PIANIFICAZIONE</a:t>
            </a:r>
          </a:p>
        </p:txBody>
      </p:sp>
      <p:sp>
        <p:nvSpPr>
          <p:cNvPr id="17" name="Rettangolo arrotondato 16"/>
          <p:cNvSpPr/>
          <p:nvPr/>
        </p:nvSpPr>
        <p:spPr>
          <a:xfrm>
            <a:off x="6012160" y="3717032"/>
            <a:ext cx="1440160" cy="504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PRODUZIONE,</a:t>
            </a:r>
          </a:p>
          <a:p>
            <a:pPr algn="ctr"/>
            <a:r>
              <a:rPr lang="en-GB" sz="1050" b="1" dirty="0">
                <a:solidFill>
                  <a:schemeClr val="tx1"/>
                </a:solidFill>
              </a:rPr>
              <a:t>RIFABBRICAZIONE</a:t>
            </a:r>
          </a:p>
        </p:txBody>
      </p:sp>
      <p:sp>
        <p:nvSpPr>
          <p:cNvPr id="18" name="Rettangolo arrotondato 17"/>
          <p:cNvSpPr/>
          <p:nvPr/>
        </p:nvSpPr>
        <p:spPr>
          <a:xfrm>
            <a:off x="6012160" y="4509120"/>
            <a:ext cx="1080120" cy="360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DISTRIBUZIONE</a:t>
            </a:r>
          </a:p>
        </p:txBody>
      </p:sp>
      <p:sp>
        <p:nvSpPr>
          <p:cNvPr id="19" name="Rettangolo arrotondato 18"/>
          <p:cNvSpPr/>
          <p:nvPr/>
        </p:nvSpPr>
        <p:spPr>
          <a:xfrm>
            <a:off x="5508104" y="5301208"/>
            <a:ext cx="1152128"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CONSUMO,</a:t>
            </a:r>
          </a:p>
          <a:p>
            <a:pPr algn="ctr"/>
            <a:r>
              <a:rPr lang="en-GB" sz="1050" b="1" dirty="0">
                <a:solidFill>
                  <a:schemeClr val="tx1"/>
                </a:solidFill>
              </a:rPr>
              <a:t>USO, RIUSO, RIPARAZIONE</a:t>
            </a:r>
          </a:p>
        </p:txBody>
      </p:sp>
      <p:sp>
        <p:nvSpPr>
          <p:cNvPr id="20" name="Rettangolo arrotondato 19"/>
          <p:cNvSpPr/>
          <p:nvPr/>
        </p:nvSpPr>
        <p:spPr>
          <a:xfrm>
            <a:off x="2483768" y="4005064"/>
            <a:ext cx="1008112" cy="360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RICICLO</a:t>
            </a:r>
          </a:p>
        </p:txBody>
      </p:sp>
      <p:sp>
        <p:nvSpPr>
          <p:cNvPr id="21" name="Rettangolo arrotondato 20"/>
          <p:cNvSpPr/>
          <p:nvPr/>
        </p:nvSpPr>
        <p:spPr>
          <a:xfrm>
            <a:off x="2627784" y="5229200"/>
            <a:ext cx="122413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RACCOLTA DIFFERENZIATA DI RIFIUTI</a:t>
            </a:r>
          </a:p>
        </p:txBody>
      </p:sp>
      <p:sp>
        <p:nvSpPr>
          <p:cNvPr id="22" name="Rettangolo arrotondato 21"/>
          <p:cNvSpPr/>
          <p:nvPr/>
        </p:nvSpPr>
        <p:spPr>
          <a:xfrm>
            <a:off x="2766628" y="4509120"/>
            <a:ext cx="936104" cy="547191"/>
          </a:xfrm>
          <a:prstGeom prst="roundRect">
            <a:avLst/>
          </a:prstGeom>
          <a:solidFill>
            <a:srgbClr val="0033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RIFIUTI NON RICICLABILI</a:t>
            </a:r>
          </a:p>
        </p:txBody>
      </p:sp>
    </p:spTree>
    <p:extLst>
      <p:ext uri="{BB962C8B-B14F-4D97-AF65-F5344CB8AC3E}">
        <p14:creationId xmlns:p14="http://schemas.microsoft.com/office/powerpoint/2010/main" val="21770113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03996A7-6FF6-B99E-76B7-A2588E0D046A}"/>
              </a:ext>
            </a:extLst>
          </p:cNvPr>
          <p:cNvPicPr>
            <a:picLocks noChangeAspect="1"/>
          </p:cNvPicPr>
          <p:nvPr/>
        </p:nvPicPr>
        <p:blipFill>
          <a:blip r:embed="rId2">
            <a:alphaModFix amt="81000"/>
            <a:extLst>
              <a:ext uri="{28A0092B-C50C-407E-A947-70E740481C1C}">
                <a14:useLocalDpi xmlns:a14="http://schemas.microsoft.com/office/drawing/2010/main" val="0"/>
              </a:ext>
            </a:extLst>
          </a:blip>
          <a:stretch>
            <a:fillRect/>
          </a:stretch>
        </p:blipFill>
        <p:spPr>
          <a:xfrm>
            <a:off x="0" y="1142401"/>
            <a:ext cx="9144000" cy="5719263"/>
          </a:xfrm>
          <a:prstGeom prst="rect">
            <a:avLst/>
          </a:prstGeom>
        </p:spPr>
      </p:pic>
      <p:sp>
        <p:nvSpPr>
          <p:cNvPr id="15" name="CasellaDiTesto 14">
            <a:extLst>
              <a:ext uri="{FF2B5EF4-FFF2-40B4-BE49-F238E27FC236}">
                <a16:creationId xmlns:a16="http://schemas.microsoft.com/office/drawing/2014/main" xmlns="" id="{7348364C-56AE-4F2C-A5D6-A445EF17395A}"/>
              </a:ext>
            </a:extLst>
          </p:cNvPr>
          <p:cNvSpPr txBox="1"/>
          <p:nvPr/>
        </p:nvSpPr>
        <p:spPr>
          <a:xfrm>
            <a:off x="875740" y="2601648"/>
            <a:ext cx="7392520" cy="2800767"/>
          </a:xfrm>
          <a:prstGeom prst="rect">
            <a:avLst/>
          </a:prstGeom>
          <a:solidFill>
            <a:schemeClr val="bg1"/>
          </a:solidFill>
        </p:spPr>
        <p:txBody>
          <a:bodyPr wrap="square" rtlCol="0">
            <a:spAutoFit/>
          </a:bodyPr>
          <a:lstStyle/>
          <a:p>
            <a:pPr algn="ctr"/>
            <a:endParaRPr lang="it-IT" sz="4400" b="1" dirty="0">
              <a:solidFill>
                <a:srgbClr val="33CCCC"/>
              </a:solidFill>
            </a:endParaRPr>
          </a:p>
          <a:p>
            <a:pPr algn="ctr"/>
            <a:r>
              <a:rPr lang="it-IT" sz="4400" b="1" dirty="0">
                <a:solidFill>
                  <a:srgbClr val="33CCCC"/>
                </a:solidFill>
              </a:rPr>
              <a:t>Riciclo di LiCoO</a:t>
            </a:r>
            <a:r>
              <a:rPr lang="it-IT" sz="4400" b="1" baseline="-25000" dirty="0">
                <a:solidFill>
                  <a:srgbClr val="33CCCC"/>
                </a:solidFill>
              </a:rPr>
              <a:t>2</a:t>
            </a:r>
            <a:r>
              <a:rPr lang="it-IT" sz="4400" b="1" dirty="0">
                <a:solidFill>
                  <a:srgbClr val="33CCCC"/>
                </a:solidFill>
              </a:rPr>
              <a:t> per il recupero di litio e Cobalto</a:t>
            </a:r>
          </a:p>
          <a:p>
            <a:pPr algn="ctr"/>
            <a:endParaRPr lang="en-GB" sz="4400" b="1" dirty="0">
              <a:solidFill>
                <a:srgbClr val="33CCCC"/>
              </a:solidFill>
            </a:endParaRPr>
          </a:p>
        </p:txBody>
      </p:sp>
    </p:spTree>
    <p:extLst>
      <p:ext uri="{BB962C8B-B14F-4D97-AF65-F5344CB8AC3E}">
        <p14:creationId xmlns:p14="http://schemas.microsoft.com/office/powerpoint/2010/main" val="58281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DB967835-3F28-A707-8CF2-2FD69C85F89C}"/>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p:txBody>
          <a:bodyPr>
            <a:normAutofit/>
          </a:bodyPr>
          <a:lstStyle/>
          <a:p>
            <a:r>
              <a:rPr lang="it-IT" dirty="0" err="1">
                <a:solidFill>
                  <a:srgbClr val="33CCCC"/>
                </a:solidFill>
              </a:rPr>
              <a:t>Perchè</a:t>
            </a:r>
            <a:r>
              <a:rPr lang="it-IT" dirty="0">
                <a:solidFill>
                  <a:srgbClr val="33CCCC"/>
                </a:solidFill>
              </a:rPr>
              <a:t> LiCoO</a:t>
            </a:r>
            <a:r>
              <a:rPr lang="it-IT" baseline="-25000" dirty="0">
                <a:solidFill>
                  <a:srgbClr val="33CCCC"/>
                </a:solidFill>
              </a:rPr>
              <a:t>2</a:t>
            </a:r>
            <a:r>
              <a:rPr lang="it-IT" dirty="0">
                <a:solidFill>
                  <a:srgbClr val="33CCCC"/>
                </a:solidFill>
              </a:rPr>
              <a:t>?</a:t>
            </a:r>
            <a:endParaRPr lang="en-GB" dirty="0">
              <a:solidFill>
                <a:srgbClr val="33CCCC"/>
              </a:solidFill>
            </a:endParaRPr>
          </a:p>
        </p:txBody>
      </p:sp>
      <p:sp>
        <p:nvSpPr>
          <p:cNvPr id="7" name="Rettangolo 6">
            <a:extLst>
              <a:ext uri="{FF2B5EF4-FFF2-40B4-BE49-F238E27FC236}">
                <a16:creationId xmlns:a16="http://schemas.microsoft.com/office/drawing/2014/main" xmlns="" id="{47229D5B-829C-B715-1C56-A931A00D1C1B}"/>
              </a:ext>
            </a:extLst>
          </p:cNvPr>
          <p:cNvSpPr/>
          <p:nvPr/>
        </p:nvSpPr>
        <p:spPr>
          <a:xfrm>
            <a:off x="539552" y="2204864"/>
            <a:ext cx="8064896" cy="2862322"/>
          </a:xfrm>
          <a:prstGeom prst="rect">
            <a:avLst/>
          </a:prstGeom>
        </p:spPr>
        <p:txBody>
          <a:bodyPr wrap="square">
            <a:spAutoFit/>
          </a:bodyPr>
          <a:lstStyle/>
          <a:p>
            <a:pPr algn="just"/>
            <a:r>
              <a:rPr lang="en-US" dirty="0"/>
              <a:t>Questa </a:t>
            </a:r>
            <a:r>
              <a:rPr lang="en-US" dirty="0" err="1"/>
              <a:t>esperienza</a:t>
            </a:r>
            <a:r>
              <a:rPr lang="en-US" dirty="0"/>
              <a:t> di </a:t>
            </a:r>
            <a:r>
              <a:rPr lang="en-US" dirty="0" err="1"/>
              <a:t>laboratorio</a:t>
            </a:r>
            <a:r>
              <a:rPr lang="en-US" dirty="0"/>
              <a:t> è  </a:t>
            </a:r>
            <a:r>
              <a:rPr lang="en-US" dirty="0" err="1"/>
              <a:t>focalizzata</a:t>
            </a:r>
            <a:r>
              <a:rPr lang="en-US" dirty="0"/>
              <a:t> </a:t>
            </a:r>
            <a:r>
              <a:rPr lang="en-US" dirty="0" err="1"/>
              <a:t>sul</a:t>
            </a:r>
            <a:r>
              <a:rPr lang="en-US" dirty="0"/>
              <a:t> LiCoO</a:t>
            </a:r>
            <a:r>
              <a:rPr lang="en-US" baseline="-25000" dirty="0"/>
              <a:t>2</a:t>
            </a:r>
            <a:r>
              <a:rPr lang="en-US" dirty="0"/>
              <a:t> (LCO) </a:t>
            </a:r>
            <a:r>
              <a:rPr lang="en-US" dirty="0" err="1"/>
              <a:t>poichè</a:t>
            </a:r>
            <a:endParaRPr lang="en-US" dirty="0"/>
          </a:p>
          <a:p>
            <a:pPr algn="just"/>
            <a:endParaRPr lang="en-US" dirty="0"/>
          </a:p>
          <a:p>
            <a:pPr marL="285750" indent="-285750" algn="just">
              <a:buFontTx/>
              <a:buChar char="-"/>
            </a:pPr>
            <a:r>
              <a:rPr lang="en-US" dirty="0"/>
              <a:t>È il </a:t>
            </a:r>
            <a:r>
              <a:rPr lang="en-US" dirty="0" err="1"/>
              <a:t>componente</a:t>
            </a:r>
            <a:r>
              <a:rPr lang="en-US" dirty="0"/>
              <a:t> </a:t>
            </a:r>
            <a:r>
              <a:rPr lang="it-IT" dirty="0"/>
              <a:t>più prezioso di una LIB </a:t>
            </a:r>
            <a:endParaRPr lang="en-US" dirty="0"/>
          </a:p>
          <a:p>
            <a:pPr marL="285750" indent="-285750" algn="just">
              <a:buFontTx/>
              <a:buChar char="-"/>
            </a:pPr>
            <a:endParaRPr lang="en-US" dirty="0"/>
          </a:p>
          <a:p>
            <a:pPr marL="285750" indent="-285750" algn="just">
              <a:buFontTx/>
              <a:buChar char="-"/>
            </a:pPr>
            <a:r>
              <a:rPr lang="en-US" dirty="0" err="1"/>
              <a:t>Costituisce</a:t>
            </a:r>
            <a:r>
              <a:rPr lang="en-US" dirty="0"/>
              <a:t> </a:t>
            </a:r>
            <a:r>
              <a:rPr lang="en-US" dirty="0" err="1"/>
              <a:t>un’alta</a:t>
            </a:r>
            <a:r>
              <a:rPr lang="en-US" dirty="0"/>
              <a:t> </a:t>
            </a:r>
            <a:r>
              <a:rPr lang="en-US" dirty="0" err="1"/>
              <a:t>percentuale</a:t>
            </a:r>
            <a:r>
              <a:rPr lang="en-US" dirty="0"/>
              <a:t> del peso di </a:t>
            </a:r>
            <a:r>
              <a:rPr lang="en-US" dirty="0" err="1"/>
              <a:t>una</a:t>
            </a:r>
            <a:r>
              <a:rPr lang="en-US" dirty="0"/>
              <a:t> LIB</a:t>
            </a:r>
          </a:p>
          <a:p>
            <a:pPr marL="285750" indent="-285750" algn="just">
              <a:buFontTx/>
              <a:buChar char="-"/>
            </a:pPr>
            <a:endParaRPr lang="en-US" dirty="0"/>
          </a:p>
          <a:p>
            <a:pPr marL="285750" indent="-285750" algn="just">
              <a:buFontTx/>
              <a:buChar char="-"/>
            </a:pPr>
            <a:r>
              <a:rPr lang="en-US" dirty="0"/>
              <a:t>È il </a:t>
            </a:r>
            <a:r>
              <a:rPr lang="en-US" dirty="0" err="1"/>
              <a:t>materiale</a:t>
            </a:r>
            <a:r>
              <a:rPr lang="en-US" dirty="0"/>
              <a:t> </a:t>
            </a:r>
            <a:r>
              <a:rPr lang="en-US" dirty="0" err="1"/>
              <a:t>catodico</a:t>
            </a:r>
            <a:r>
              <a:rPr lang="en-US" dirty="0"/>
              <a:t> </a:t>
            </a:r>
            <a:r>
              <a:rPr lang="en-US" dirty="0" err="1"/>
              <a:t>più</a:t>
            </a:r>
            <a:r>
              <a:rPr lang="en-US" dirty="0"/>
              <a:t> commune e </a:t>
            </a:r>
            <a:r>
              <a:rPr lang="en-US" dirty="0" err="1"/>
              <a:t>diffuso</a:t>
            </a:r>
            <a:r>
              <a:rPr lang="en-US" dirty="0"/>
              <a:t> </a:t>
            </a:r>
            <a:r>
              <a:rPr lang="en-US" dirty="0" err="1"/>
              <a:t>sul</a:t>
            </a:r>
            <a:r>
              <a:rPr lang="en-US" dirty="0"/>
              <a:t> </a:t>
            </a:r>
            <a:r>
              <a:rPr lang="en-US" dirty="0" err="1"/>
              <a:t>mercato</a:t>
            </a:r>
            <a:r>
              <a:rPr lang="en-US" dirty="0"/>
              <a:t> </a:t>
            </a:r>
          </a:p>
          <a:p>
            <a:pPr marL="285750" indent="-285750" algn="just">
              <a:buFontTx/>
              <a:buChar char="-"/>
            </a:pPr>
            <a:endParaRPr lang="en-US" dirty="0"/>
          </a:p>
          <a:p>
            <a:pPr marL="285750" indent="-285750" algn="just">
              <a:buFontTx/>
              <a:buChar char="-"/>
            </a:pPr>
            <a:r>
              <a:rPr lang="en-US" dirty="0"/>
              <a:t>Li e Co </a:t>
            </a:r>
            <a:r>
              <a:rPr lang="en-US" dirty="0" err="1"/>
              <a:t>sono</a:t>
            </a:r>
            <a:r>
              <a:rPr lang="en-US" dirty="0"/>
              <a:t> </a:t>
            </a:r>
            <a:r>
              <a:rPr lang="en-US" dirty="0" err="1"/>
              <a:t>gli</a:t>
            </a:r>
            <a:r>
              <a:rPr lang="en-US" dirty="0"/>
              <a:t> </a:t>
            </a:r>
            <a:r>
              <a:rPr lang="en-US" dirty="0" err="1"/>
              <a:t>elementi</a:t>
            </a:r>
            <a:r>
              <a:rPr lang="en-US" dirty="0"/>
              <a:t> </a:t>
            </a:r>
            <a:r>
              <a:rPr lang="en-US" dirty="0" err="1"/>
              <a:t>più</a:t>
            </a:r>
            <a:r>
              <a:rPr lang="en-US" dirty="0"/>
              <a:t> </a:t>
            </a:r>
            <a:r>
              <a:rPr lang="en-US" dirty="0" err="1"/>
              <a:t>critici</a:t>
            </a:r>
            <a:r>
              <a:rPr lang="en-US" dirty="0"/>
              <a:t> dal punto di vista </a:t>
            </a:r>
            <a:r>
              <a:rPr lang="en-US" dirty="0" err="1"/>
              <a:t>dei</a:t>
            </a:r>
            <a:r>
              <a:rPr lang="en-US" dirty="0"/>
              <a:t> </a:t>
            </a:r>
            <a:r>
              <a:rPr lang="en-US" dirty="0" err="1"/>
              <a:t>prezzi</a:t>
            </a:r>
            <a:r>
              <a:rPr lang="en-US" dirty="0"/>
              <a:t> </a:t>
            </a:r>
            <a:r>
              <a:rPr lang="en-US" dirty="0" err="1"/>
              <a:t>crescenti</a:t>
            </a:r>
            <a:r>
              <a:rPr lang="en-US" dirty="0"/>
              <a:t>, </a:t>
            </a:r>
            <a:r>
              <a:rPr lang="en-US" dirty="0" err="1"/>
              <a:t>della</a:t>
            </a:r>
            <a:r>
              <a:rPr lang="en-US" dirty="0"/>
              <a:t> </a:t>
            </a:r>
            <a:r>
              <a:rPr lang="en-US" dirty="0" err="1"/>
              <a:t>disponibilità</a:t>
            </a:r>
            <a:r>
              <a:rPr lang="en-US" dirty="0"/>
              <a:t> e </a:t>
            </a:r>
            <a:r>
              <a:rPr lang="en-US" dirty="0" err="1"/>
              <a:t>della</a:t>
            </a:r>
            <a:r>
              <a:rPr lang="en-US" dirty="0"/>
              <a:t> </a:t>
            </a:r>
            <a:r>
              <a:rPr lang="en-US" dirty="0" err="1"/>
              <a:t>localizzazione</a:t>
            </a:r>
            <a:r>
              <a:rPr lang="en-US" dirty="0"/>
              <a:t> </a:t>
            </a:r>
            <a:r>
              <a:rPr lang="en-US" dirty="0" err="1"/>
              <a:t>dei</a:t>
            </a:r>
            <a:r>
              <a:rPr lang="en-US" dirty="0"/>
              <a:t> </a:t>
            </a:r>
            <a:r>
              <a:rPr lang="en-US" dirty="0" err="1"/>
              <a:t>depositi</a:t>
            </a:r>
            <a:r>
              <a:rPr lang="en-US" dirty="0"/>
              <a:t> </a:t>
            </a:r>
            <a:r>
              <a:rPr lang="en-US" dirty="0" err="1"/>
              <a:t>naturali</a:t>
            </a:r>
            <a:endParaRPr lang="en-US" dirty="0"/>
          </a:p>
        </p:txBody>
      </p:sp>
    </p:spTree>
    <p:extLst>
      <p:ext uri="{BB962C8B-B14F-4D97-AF65-F5344CB8AC3E}">
        <p14:creationId xmlns:p14="http://schemas.microsoft.com/office/powerpoint/2010/main" val="42309939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761C6719-9D11-1B47-CA37-8300F231A16D}"/>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p:txBody>
          <a:bodyPr>
            <a:normAutofit/>
          </a:bodyPr>
          <a:lstStyle/>
          <a:p>
            <a:r>
              <a:rPr lang="it-IT" dirty="0">
                <a:solidFill>
                  <a:srgbClr val="33CCCC"/>
                </a:solidFill>
              </a:rPr>
              <a:t>Obiettivo finale</a:t>
            </a:r>
            <a:endParaRPr lang="en-GB" dirty="0">
              <a:solidFill>
                <a:srgbClr val="33CCCC"/>
              </a:solidFill>
            </a:endParaRPr>
          </a:p>
        </p:txBody>
      </p:sp>
      <p:sp>
        <p:nvSpPr>
          <p:cNvPr id="7" name="Rettangolo 6">
            <a:extLst>
              <a:ext uri="{FF2B5EF4-FFF2-40B4-BE49-F238E27FC236}">
                <a16:creationId xmlns:a16="http://schemas.microsoft.com/office/drawing/2014/main" xmlns="" id="{47229D5B-829C-B715-1C56-A931A00D1C1B}"/>
              </a:ext>
            </a:extLst>
          </p:cNvPr>
          <p:cNvSpPr/>
          <p:nvPr/>
        </p:nvSpPr>
        <p:spPr>
          <a:xfrm>
            <a:off x="755576" y="2690336"/>
            <a:ext cx="7632848" cy="1477328"/>
          </a:xfrm>
          <a:prstGeom prst="rect">
            <a:avLst/>
          </a:prstGeom>
        </p:spPr>
        <p:txBody>
          <a:bodyPr wrap="square">
            <a:spAutoFit/>
          </a:bodyPr>
          <a:lstStyle/>
          <a:p>
            <a:pPr algn="just"/>
            <a:r>
              <a:rPr lang="it-IT" dirty="0"/>
              <a:t>L'obiettivo dell'esperienza è degradare la polvere di </a:t>
            </a:r>
            <a:r>
              <a:rPr lang="it-IT" dirty="0" err="1"/>
              <a:t>LiCo</a:t>
            </a:r>
            <a:r>
              <a:rPr lang="en-US" dirty="0"/>
              <a:t>O</a:t>
            </a:r>
            <a:r>
              <a:rPr lang="en-US" baseline="-25000" dirty="0"/>
              <a:t>2</a:t>
            </a:r>
            <a:r>
              <a:rPr lang="it-IT" dirty="0"/>
              <a:t> e recuperare litio e cobalto in forma pura (ad esempio come sale di litio e sale di cobalto).</a:t>
            </a:r>
          </a:p>
          <a:p>
            <a:pPr marL="285750" indent="-285750" algn="just">
              <a:buFontTx/>
              <a:buChar char="-"/>
            </a:pPr>
            <a:endParaRPr lang="it-IT" dirty="0"/>
          </a:p>
          <a:p>
            <a:pPr algn="just"/>
            <a:r>
              <a:rPr lang="it-IT" dirty="0"/>
              <a:t>Questi sali possono essere idealmente immessi sul mercato o utilizzati per la sintesi di nuovi lotti di </a:t>
            </a:r>
            <a:r>
              <a:rPr lang="it-IT" dirty="0" err="1"/>
              <a:t>LiCo</a:t>
            </a:r>
            <a:r>
              <a:rPr lang="en-US" dirty="0"/>
              <a:t>O</a:t>
            </a:r>
            <a:r>
              <a:rPr lang="en-US" baseline="-25000" dirty="0"/>
              <a:t>2</a:t>
            </a:r>
            <a:r>
              <a:rPr lang="it-IT" dirty="0"/>
              <a:t>, nell'ottica dello schema di economia circolare.</a:t>
            </a:r>
            <a:endParaRPr lang="en-US" dirty="0"/>
          </a:p>
        </p:txBody>
      </p:sp>
    </p:spTree>
    <p:extLst>
      <p:ext uri="{BB962C8B-B14F-4D97-AF65-F5344CB8AC3E}">
        <p14:creationId xmlns:p14="http://schemas.microsoft.com/office/powerpoint/2010/main" val="1472542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ttangolo 43">
            <a:extLst>
              <a:ext uri="{FF2B5EF4-FFF2-40B4-BE49-F238E27FC236}">
                <a16:creationId xmlns:a16="http://schemas.microsoft.com/office/drawing/2014/main" xmlns="" id="{FBCAF098-8E72-6BDB-E23C-48BCC1BEC893}"/>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Immagine 42" descr="Immagine che contiene testo&#10;&#10;Descrizione generata automaticamente">
            <a:extLst>
              <a:ext uri="{FF2B5EF4-FFF2-40B4-BE49-F238E27FC236}">
                <a16:creationId xmlns:a16="http://schemas.microsoft.com/office/drawing/2014/main" xmlns="" id="{07F84FD2-1446-3418-4BEE-7CD93BE486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661" y="3520632"/>
            <a:ext cx="1296144" cy="936558"/>
          </a:xfrm>
          <a:prstGeom prst="rect">
            <a:avLst/>
          </a:prstGeom>
        </p:spPr>
      </p:pic>
      <p:grpSp>
        <p:nvGrpSpPr>
          <p:cNvPr id="33" name="Gruppo 32">
            <a:extLst>
              <a:ext uri="{FF2B5EF4-FFF2-40B4-BE49-F238E27FC236}">
                <a16:creationId xmlns:a16="http://schemas.microsoft.com/office/drawing/2014/main" xmlns="" id="{790102A3-6953-5EE6-407D-89EB0A9C2316}"/>
              </a:ext>
            </a:extLst>
          </p:cNvPr>
          <p:cNvGrpSpPr/>
          <p:nvPr/>
        </p:nvGrpSpPr>
        <p:grpSpPr>
          <a:xfrm>
            <a:off x="2898336" y="3098810"/>
            <a:ext cx="1894325" cy="1968193"/>
            <a:chOff x="-1816879" y="1524402"/>
            <a:chExt cx="1894325" cy="1968193"/>
          </a:xfrm>
        </p:grpSpPr>
        <p:pic>
          <p:nvPicPr>
            <p:cNvPr id="29" name="Immagine 28" descr="Immagine che contiene testo, cosmetico&#10;&#10;Descrizione generata automaticamente">
              <a:extLst>
                <a:ext uri="{FF2B5EF4-FFF2-40B4-BE49-F238E27FC236}">
                  <a16:creationId xmlns:a16="http://schemas.microsoft.com/office/drawing/2014/main" xmlns="" id="{D38CB599-109B-8C2C-1B9F-870787B72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4549" y="2044522"/>
              <a:ext cx="1384555" cy="778812"/>
            </a:xfrm>
            <a:prstGeom prst="rect">
              <a:avLst/>
            </a:prstGeom>
          </p:spPr>
        </p:pic>
        <p:sp>
          <p:nvSpPr>
            <p:cNvPr id="30" name="Ovale 29">
              <a:extLst>
                <a:ext uri="{FF2B5EF4-FFF2-40B4-BE49-F238E27FC236}">
                  <a16:creationId xmlns:a16="http://schemas.microsoft.com/office/drawing/2014/main" xmlns="" id="{9FEFDFBB-CA1C-1C51-1EFE-B9237EE4503A}"/>
                </a:ext>
              </a:extLst>
            </p:cNvPr>
            <p:cNvSpPr/>
            <p:nvPr/>
          </p:nvSpPr>
          <p:spPr>
            <a:xfrm>
              <a:off x="-1816879" y="1524402"/>
              <a:ext cx="1894325" cy="1968193"/>
            </a:xfrm>
            <a:prstGeom prst="ellipse">
              <a:avLst/>
            </a:prstGeom>
            <a:noFill/>
            <a:ln w="6350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Immagine 40">
            <a:extLst>
              <a:ext uri="{FF2B5EF4-FFF2-40B4-BE49-F238E27FC236}">
                <a16:creationId xmlns:a16="http://schemas.microsoft.com/office/drawing/2014/main" xmlns="" id="{F14F033D-2236-ADD2-CFBB-51D373FD6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522" y="3574016"/>
            <a:ext cx="1182748" cy="882512"/>
          </a:xfrm>
          <a:prstGeom prst="rect">
            <a:avLst/>
          </a:prstGeom>
        </p:spPr>
      </p:pic>
      <p:pic>
        <p:nvPicPr>
          <p:cNvPr id="39" name="Immagine 38">
            <a:extLst>
              <a:ext uri="{FF2B5EF4-FFF2-40B4-BE49-F238E27FC236}">
                <a16:creationId xmlns:a16="http://schemas.microsoft.com/office/drawing/2014/main" xmlns="" id="{6D550E91-BFDF-C54B-8AC2-09D39B6642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422" y="3394502"/>
            <a:ext cx="1240388" cy="1240388"/>
          </a:xfrm>
          <a:prstGeom prst="rect">
            <a:avLst/>
          </a:prstGeom>
        </p:spPr>
      </p:pic>
      <p:pic>
        <p:nvPicPr>
          <p:cNvPr id="27" name="Immagine 26">
            <a:extLst>
              <a:ext uri="{FF2B5EF4-FFF2-40B4-BE49-F238E27FC236}">
                <a16:creationId xmlns:a16="http://schemas.microsoft.com/office/drawing/2014/main" xmlns="" id="{D37540DF-5EEB-D298-D6EF-7D76EA0A43DD}"/>
              </a:ext>
            </a:extLst>
          </p:cNvPr>
          <p:cNvPicPr>
            <a:picLocks noChangeAspect="1"/>
          </p:cNvPicPr>
          <p:nvPr/>
        </p:nvPicPr>
        <p:blipFill rotWithShape="1">
          <a:blip r:embed="rId7">
            <a:extLst>
              <a:ext uri="{28A0092B-C50C-407E-A947-70E740481C1C}">
                <a14:useLocalDpi xmlns:a14="http://schemas.microsoft.com/office/drawing/2010/main" val="0"/>
              </a:ext>
            </a:extLst>
          </a:blip>
          <a:srcRect l="19684" r="65857"/>
          <a:stretch/>
        </p:blipFill>
        <p:spPr>
          <a:xfrm rot="2632290">
            <a:off x="2091165" y="3338540"/>
            <a:ext cx="519831" cy="1288878"/>
          </a:xfrm>
          <a:prstGeom prst="rect">
            <a:avLst/>
          </a:prstGeom>
        </p:spPr>
      </p:pic>
      <p:pic>
        <p:nvPicPr>
          <p:cNvPr id="20" name="Immagine 19">
            <a:extLst>
              <a:ext uri="{FF2B5EF4-FFF2-40B4-BE49-F238E27FC236}">
                <a16:creationId xmlns:a16="http://schemas.microsoft.com/office/drawing/2014/main" xmlns="" id="{E42D0D15-E90C-6475-D75C-74E7B7F43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38" y="3566191"/>
            <a:ext cx="1638925" cy="913825"/>
          </a:xfrm>
          <a:prstGeom prst="rect">
            <a:avLst/>
          </a:prstGeom>
        </p:spPr>
      </p:pic>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a:xfrm>
            <a:off x="811866" y="300764"/>
            <a:ext cx="8167975" cy="1143000"/>
          </a:xfrm>
        </p:spPr>
        <p:txBody>
          <a:bodyPr>
            <a:normAutofit fontScale="90000"/>
          </a:bodyPr>
          <a:lstStyle/>
          <a:p>
            <a:r>
              <a:rPr lang="it-IT" dirty="0">
                <a:solidFill>
                  <a:srgbClr val="33CCCC"/>
                </a:solidFill>
              </a:rPr>
              <a:t>Pretrattamenti su scala di laboratorio</a:t>
            </a:r>
            <a:endParaRPr lang="en-GB" dirty="0">
              <a:solidFill>
                <a:srgbClr val="33CCCC"/>
              </a:solidFill>
            </a:endParaRPr>
          </a:p>
        </p:txBody>
      </p:sp>
      <p:sp>
        <p:nvSpPr>
          <p:cNvPr id="7" name="Rettangolo 6">
            <a:extLst>
              <a:ext uri="{FF2B5EF4-FFF2-40B4-BE49-F238E27FC236}">
                <a16:creationId xmlns:a16="http://schemas.microsoft.com/office/drawing/2014/main" xmlns="" id="{47229D5B-829C-B715-1C56-A931A00D1C1B}"/>
              </a:ext>
            </a:extLst>
          </p:cNvPr>
          <p:cNvSpPr/>
          <p:nvPr/>
        </p:nvSpPr>
        <p:spPr>
          <a:xfrm>
            <a:off x="247977" y="1240733"/>
            <a:ext cx="8633040" cy="1477328"/>
          </a:xfrm>
          <a:prstGeom prst="rect">
            <a:avLst/>
          </a:prstGeom>
        </p:spPr>
        <p:txBody>
          <a:bodyPr wrap="square">
            <a:spAutoFit/>
          </a:bodyPr>
          <a:lstStyle/>
          <a:p>
            <a:pPr algn="just"/>
            <a:r>
              <a:rPr lang="it-IT" dirty="0"/>
              <a:t>Per recuperare il catodo da una LIB esaurita in realtà sono necessari molti passaggi. Ognuno di questi è chiamato "pretrattamento". Questi passaggi sono obbligatori per lavorare in condizioni di sicurezza.</a:t>
            </a:r>
            <a:endParaRPr lang="en-US" dirty="0"/>
          </a:p>
          <a:p>
            <a:pPr algn="just"/>
            <a:endParaRPr lang="en-US" dirty="0"/>
          </a:p>
          <a:p>
            <a:pPr algn="just"/>
            <a:endParaRPr lang="en-US" dirty="0"/>
          </a:p>
        </p:txBody>
      </p:sp>
      <p:sp>
        <p:nvSpPr>
          <p:cNvPr id="3" name="Ovale 2">
            <a:extLst>
              <a:ext uri="{FF2B5EF4-FFF2-40B4-BE49-F238E27FC236}">
                <a16:creationId xmlns:a16="http://schemas.microsoft.com/office/drawing/2014/main" xmlns="" id="{E3DFFE50-F18F-C580-F715-535367172123}"/>
              </a:ext>
            </a:extLst>
          </p:cNvPr>
          <p:cNvSpPr/>
          <p:nvPr/>
        </p:nvSpPr>
        <p:spPr>
          <a:xfrm>
            <a:off x="205240" y="336995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a:extLst>
              <a:ext uri="{FF2B5EF4-FFF2-40B4-BE49-F238E27FC236}">
                <a16:creationId xmlns:a16="http://schemas.microsoft.com/office/drawing/2014/main" xmlns="" id="{A752566D-4A28-2E73-2D44-DA68DD251276}"/>
              </a:ext>
            </a:extLst>
          </p:cNvPr>
          <p:cNvSpPr/>
          <p:nvPr/>
        </p:nvSpPr>
        <p:spPr>
          <a:xfrm>
            <a:off x="1703008" y="336995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a:extLst>
              <a:ext uri="{FF2B5EF4-FFF2-40B4-BE49-F238E27FC236}">
                <a16:creationId xmlns:a16="http://schemas.microsoft.com/office/drawing/2014/main" xmlns="" id="{E9CCB00E-614F-1387-D97A-E525E4BA27ED}"/>
              </a:ext>
            </a:extLst>
          </p:cNvPr>
          <p:cNvSpPr/>
          <p:nvPr/>
        </p:nvSpPr>
        <p:spPr>
          <a:xfrm>
            <a:off x="3200776" y="337503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a:extLst>
              <a:ext uri="{FF2B5EF4-FFF2-40B4-BE49-F238E27FC236}">
                <a16:creationId xmlns:a16="http://schemas.microsoft.com/office/drawing/2014/main" xmlns="" id="{C41C5DAE-41B9-757F-935A-52ABA133DFD3}"/>
              </a:ext>
            </a:extLst>
          </p:cNvPr>
          <p:cNvSpPr/>
          <p:nvPr/>
        </p:nvSpPr>
        <p:spPr>
          <a:xfrm>
            <a:off x="4698544" y="337503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a:extLst>
              <a:ext uri="{FF2B5EF4-FFF2-40B4-BE49-F238E27FC236}">
                <a16:creationId xmlns:a16="http://schemas.microsoft.com/office/drawing/2014/main" xmlns="" id="{6930B627-89A8-C5C9-C6A2-EE1B3059130A}"/>
              </a:ext>
            </a:extLst>
          </p:cNvPr>
          <p:cNvSpPr/>
          <p:nvPr/>
        </p:nvSpPr>
        <p:spPr>
          <a:xfrm>
            <a:off x="6160601" y="336995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a:extLst>
              <a:ext uri="{FF2B5EF4-FFF2-40B4-BE49-F238E27FC236}">
                <a16:creationId xmlns:a16="http://schemas.microsoft.com/office/drawing/2014/main" xmlns="" id="{955C8D15-D729-C924-B91E-6A5ABC02DE59}"/>
              </a:ext>
            </a:extLst>
          </p:cNvPr>
          <p:cNvSpPr/>
          <p:nvPr/>
        </p:nvSpPr>
        <p:spPr>
          <a:xfrm>
            <a:off x="7658369" y="3369952"/>
            <a:ext cx="1296144" cy="1296144"/>
          </a:xfrm>
          <a:prstGeom prst="ellipse">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xmlns="" id="{0E083ED9-376F-E9F7-FC3F-D11FECF4CF6E}"/>
              </a:ext>
            </a:extLst>
          </p:cNvPr>
          <p:cNvSpPr/>
          <p:nvPr/>
        </p:nvSpPr>
        <p:spPr>
          <a:xfrm>
            <a:off x="249466" y="4912352"/>
            <a:ext cx="2561510" cy="1477328"/>
          </a:xfrm>
          <a:prstGeom prst="rect">
            <a:avLst/>
          </a:prstGeom>
        </p:spPr>
        <p:txBody>
          <a:bodyPr wrap="square">
            <a:spAutoFit/>
          </a:bodyPr>
          <a:lstStyle/>
          <a:p>
            <a:pPr algn="just"/>
            <a:r>
              <a:rPr lang="en-US" dirty="0" err="1"/>
              <a:t>Raccolta</a:t>
            </a:r>
            <a:r>
              <a:rPr lang="en-US" dirty="0"/>
              <a:t> </a:t>
            </a:r>
            <a:r>
              <a:rPr lang="en-US" dirty="0" err="1"/>
              <a:t>delle</a:t>
            </a:r>
            <a:r>
              <a:rPr lang="en-US" dirty="0"/>
              <a:t> LIB </a:t>
            </a:r>
            <a:r>
              <a:rPr lang="en-US" dirty="0" err="1"/>
              <a:t>dai</a:t>
            </a:r>
            <a:r>
              <a:rPr lang="en-US" dirty="0"/>
              <a:t> </a:t>
            </a:r>
            <a:r>
              <a:rPr lang="en-US" dirty="0" err="1"/>
              <a:t>dispositivi</a:t>
            </a:r>
            <a:r>
              <a:rPr lang="en-US" dirty="0"/>
              <a:t> (non è sempre facile)</a:t>
            </a:r>
          </a:p>
          <a:p>
            <a:pPr algn="just"/>
            <a:endParaRPr lang="en-US" dirty="0"/>
          </a:p>
          <a:p>
            <a:pPr algn="just"/>
            <a:endParaRPr lang="en-US" dirty="0"/>
          </a:p>
        </p:txBody>
      </p:sp>
      <p:sp>
        <p:nvSpPr>
          <p:cNvPr id="12" name="Rettangolo 11">
            <a:extLst>
              <a:ext uri="{FF2B5EF4-FFF2-40B4-BE49-F238E27FC236}">
                <a16:creationId xmlns:a16="http://schemas.microsoft.com/office/drawing/2014/main" xmlns="" id="{11E4A236-5B80-DFBE-42A0-E4F17AF7618F}"/>
              </a:ext>
            </a:extLst>
          </p:cNvPr>
          <p:cNvSpPr/>
          <p:nvPr/>
        </p:nvSpPr>
        <p:spPr>
          <a:xfrm>
            <a:off x="1053366" y="2376532"/>
            <a:ext cx="2950392" cy="923330"/>
          </a:xfrm>
          <a:prstGeom prst="rect">
            <a:avLst/>
          </a:prstGeom>
        </p:spPr>
        <p:txBody>
          <a:bodyPr wrap="square">
            <a:spAutoFit/>
          </a:bodyPr>
          <a:lstStyle/>
          <a:p>
            <a:pPr algn="just"/>
            <a:r>
              <a:rPr lang="en-US" dirty="0" err="1"/>
              <a:t>Scarica</a:t>
            </a:r>
            <a:r>
              <a:rPr lang="en-US" dirty="0"/>
              <a:t> </a:t>
            </a:r>
            <a:r>
              <a:rPr lang="en-US" dirty="0" err="1"/>
              <a:t>delle</a:t>
            </a:r>
            <a:r>
              <a:rPr lang="en-US" dirty="0"/>
              <a:t> LIB (per </a:t>
            </a:r>
            <a:r>
              <a:rPr lang="en-US" dirty="0" err="1"/>
              <a:t>lavorare</a:t>
            </a:r>
            <a:r>
              <a:rPr lang="en-US" dirty="0"/>
              <a:t> in </a:t>
            </a:r>
            <a:r>
              <a:rPr lang="en-US" dirty="0" err="1"/>
              <a:t>condizioni</a:t>
            </a:r>
            <a:r>
              <a:rPr lang="en-US" dirty="0"/>
              <a:t> di </a:t>
            </a:r>
            <a:r>
              <a:rPr lang="en-US" dirty="0" err="1"/>
              <a:t>sicurezza</a:t>
            </a:r>
            <a:r>
              <a:rPr lang="en-US" dirty="0"/>
              <a:t>)</a:t>
            </a:r>
          </a:p>
          <a:p>
            <a:pPr algn="just"/>
            <a:endParaRPr lang="en-US" dirty="0"/>
          </a:p>
        </p:txBody>
      </p:sp>
      <p:sp>
        <p:nvSpPr>
          <p:cNvPr id="13" name="Rettangolo 12">
            <a:extLst>
              <a:ext uri="{FF2B5EF4-FFF2-40B4-BE49-F238E27FC236}">
                <a16:creationId xmlns:a16="http://schemas.microsoft.com/office/drawing/2014/main" xmlns="" id="{B7A04476-9642-1E64-1DD2-457EAF7D827A}"/>
              </a:ext>
            </a:extLst>
          </p:cNvPr>
          <p:cNvSpPr/>
          <p:nvPr/>
        </p:nvSpPr>
        <p:spPr>
          <a:xfrm>
            <a:off x="2588989" y="5632432"/>
            <a:ext cx="2829537" cy="1200329"/>
          </a:xfrm>
          <a:prstGeom prst="rect">
            <a:avLst/>
          </a:prstGeom>
        </p:spPr>
        <p:txBody>
          <a:bodyPr wrap="square">
            <a:spAutoFit/>
          </a:bodyPr>
          <a:lstStyle/>
          <a:p>
            <a:pPr algn="just"/>
            <a:r>
              <a:rPr lang="en-US" dirty="0"/>
              <a:t>Apertura </a:t>
            </a:r>
            <a:r>
              <a:rPr lang="en-US" dirty="0" err="1"/>
              <a:t>delle</a:t>
            </a:r>
            <a:r>
              <a:rPr lang="en-US" dirty="0"/>
              <a:t> LIB in </a:t>
            </a:r>
            <a:r>
              <a:rPr lang="en-US" dirty="0" err="1"/>
              <a:t>una</a:t>
            </a:r>
            <a:r>
              <a:rPr lang="en-US" dirty="0"/>
              <a:t> glovebox in </a:t>
            </a:r>
            <a:r>
              <a:rPr lang="en-US" dirty="0" err="1"/>
              <a:t>atmosfera</a:t>
            </a:r>
            <a:r>
              <a:rPr lang="en-US" dirty="0"/>
              <a:t> di </a:t>
            </a:r>
            <a:r>
              <a:rPr lang="en-US" dirty="0" err="1"/>
              <a:t>Ar</a:t>
            </a:r>
            <a:r>
              <a:rPr lang="en-US" dirty="0"/>
              <a:t> (per </a:t>
            </a:r>
            <a:r>
              <a:rPr lang="en-US" dirty="0" err="1"/>
              <a:t>evitare</a:t>
            </a:r>
            <a:r>
              <a:rPr lang="en-US" dirty="0"/>
              <a:t> </a:t>
            </a:r>
            <a:r>
              <a:rPr lang="en-US" dirty="0" err="1"/>
              <a:t>esplosioni</a:t>
            </a:r>
            <a:r>
              <a:rPr lang="en-US" dirty="0"/>
              <a:t>)</a:t>
            </a:r>
          </a:p>
          <a:p>
            <a:pPr algn="just"/>
            <a:endParaRPr lang="en-US" dirty="0"/>
          </a:p>
        </p:txBody>
      </p:sp>
      <p:cxnSp>
        <p:nvCxnSpPr>
          <p:cNvPr id="15" name="Connettore 2 14">
            <a:extLst>
              <a:ext uri="{FF2B5EF4-FFF2-40B4-BE49-F238E27FC236}">
                <a16:creationId xmlns:a16="http://schemas.microsoft.com/office/drawing/2014/main" xmlns="" id="{8D9CB407-F262-E5AE-E1DA-C223567FF000}"/>
              </a:ext>
            </a:extLst>
          </p:cNvPr>
          <p:cNvCxnSpPr>
            <a:stCxn id="3" idx="4"/>
          </p:cNvCxnSpPr>
          <p:nvPr/>
        </p:nvCxnSpPr>
        <p:spPr>
          <a:xfrm>
            <a:off x="853312" y="4666096"/>
            <a:ext cx="0" cy="283131"/>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xmlns="" id="{A0A3CDCC-67FE-1F8E-8282-86DFF536D752}"/>
              </a:ext>
            </a:extLst>
          </p:cNvPr>
          <p:cNvCxnSpPr>
            <a:cxnSpLocks/>
          </p:cNvCxnSpPr>
          <p:nvPr/>
        </p:nvCxnSpPr>
        <p:spPr>
          <a:xfrm>
            <a:off x="3848848" y="4666096"/>
            <a:ext cx="0" cy="966336"/>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xmlns="" id="{75A0662E-DEC7-B26D-948E-6391C813195D}"/>
              </a:ext>
            </a:extLst>
          </p:cNvPr>
          <p:cNvCxnSpPr/>
          <p:nvPr/>
        </p:nvCxnSpPr>
        <p:spPr>
          <a:xfrm>
            <a:off x="6796536" y="4666096"/>
            <a:ext cx="0" cy="283131"/>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xmlns="" id="{F64E451C-80DA-2777-B075-F90188F580FF}"/>
              </a:ext>
            </a:extLst>
          </p:cNvPr>
          <p:cNvCxnSpPr>
            <a:cxnSpLocks/>
          </p:cNvCxnSpPr>
          <p:nvPr/>
        </p:nvCxnSpPr>
        <p:spPr>
          <a:xfrm flipV="1">
            <a:off x="2351080" y="3031760"/>
            <a:ext cx="0" cy="338192"/>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xmlns="" id="{0C4F610F-52AC-34D4-BD8E-BD1E435E6B1E}"/>
              </a:ext>
            </a:extLst>
          </p:cNvPr>
          <p:cNvCxnSpPr>
            <a:cxnSpLocks/>
          </p:cNvCxnSpPr>
          <p:nvPr/>
        </p:nvCxnSpPr>
        <p:spPr>
          <a:xfrm flipV="1">
            <a:off x="5346616" y="3031760"/>
            <a:ext cx="0" cy="338192"/>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xmlns="" id="{D3CECE17-A4AF-23F3-B434-E0306354E5BF}"/>
              </a:ext>
            </a:extLst>
          </p:cNvPr>
          <p:cNvCxnSpPr>
            <a:cxnSpLocks/>
          </p:cNvCxnSpPr>
          <p:nvPr/>
        </p:nvCxnSpPr>
        <p:spPr>
          <a:xfrm flipV="1">
            <a:off x="8306441" y="3056310"/>
            <a:ext cx="0" cy="338192"/>
          </a:xfrm>
          <a:prstGeom prst="straightConnector1">
            <a:avLst/>
          </a:prstGeom>
          <a:ln w="38100">
            <a:solidFill>
              <a:srgbClr val="33CCCC"/>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xmlns="" id="{03E5BF75-2447-0ED1-9543-522552446719}"/>
              </a:ext>
            </a:extLst>
          </p:cNvPr>
          <p:cNvSpPr/>
          <p:nvPr/>
        </p:nvSpPr>
        <p:spPr>
          <a:xfrm>
            <a:off x="4281557" y="2499688"/>
            <a:ext cx="2116718" cy="646331"/>
          </a:xfrm>
          <a:prstGeom prst="rect">
            <a:avLst/>
          </a:prstGeom>
        </p:spPr>
        <p:txBody>
          <a:bodyPr wrap="square">
            <a:spAutoFit/>
          </a:bodyPr>
          <a:lstStyle/>
          <a:p>
            <a:pPr algn="just"/>
            <a:r>
              <a:rPr lang="it-IT" dirty="0"/>
              <a:t>Staccare il sandwich degli elettrodi</a:t>
            </a:r>
            <a:endParaRPr lang="en-US" dirty="0"/>
          </a:p>
        </p:txBody>
      </p:sp>
      <p:sp>
        <p:nvSpPr>
          <p:cNvPr id="24" name="Rettangolo 23">
            <a:extLst>
              <a:ext uri="{FF2B5EF4-FFF2-40B4-BE49-F238E27FC236}">
                <a16:creationId xmlns:a16="http://schemas.microsoft.com/office/drawing/2014/main" xmlns="" id="{2229264D-B9CD-92C7-5432-B6A133DC1A3A}"/>
              </a:ext>
            </a:extLst>
          </p:cNvPr>
          <p:cNvSpPr/>
          <p:nvPr/>
        </p:nvSpPr>
        <p:spPr>
          <a:xfrm>
            <a:off x="5830533" y="4949227"/>
            <a:ext cx="2234511" cy="646331"/>
          </a:xfrm>
          <a:prstGeom prst="rect">
            <a:avLst/>
          </a:prstGeom>
        </p:spPr>
        <p:txBody>
          <a:bodyPr wrap="square">
            <a:spAutoFit/>
          </a:bodyPr>
          <a:lstStyle/>
          <a:p>
            <a:pPr algn="just"/>
            <a:r>
              <a:rPr lang="en-US" dirty="0" err="1"/>
              <a:t>Recuperare</a:t>
            </a:r>
            <a:r>
              <a:rPr lang="en-US" dirty="0"/>
              <a:t> il </a:t>
            </a:r>
            <a:r>
              <a:rPr lang="en-US" dirty="0" err="1"/>
              <a:t>catodo</a:t>
            </a:r>
            <a:endParaRPr lang="en-US" dirty="0"/>
          </a:p>
          <a:p>
            <a:pPr algn="just"/>
            <a:endParaRPr lang="en-US" dirty="0"/>
          </a:p>
        </p:txBody>
      </p:sp>
      <p:sp>
        <p:nvSpPr>
          <p:cNvPr id="25" name="Rettangolo 24">
            <a:extLst>
              <a:ext uri="{FF2B5EF4-FFF2-40B4-BE49-F238E27FC236}">
                <a16:creationId xmlns:a16="http://schemas.microsoft.com/office/drawing/2014/main" xmlns="" id="{90066AA2-B8BE-E9AF-B872-FCC55BCCD33C}"/>
              </a:ext>
            </a:extLst>
          </p:cNvPr>
          <p:cNvSpPr/>
          <p:nvPr/>
        </p:nvSpPr>
        <p:spPr>
          <a:xfrm>
            <a:off x="6707501" y="2440448"/>
            <a:ext cx="2401862" cy="923330"/>
          </a:xfrm>
          <a:prstGeom prst="rect">
            <a:avLst/>
          </a:prstGeom>
        </p:spPr>
        <p:txBody>
          <a:bodyPr wrap="square">
            <a:spAutoFit/>
          </a:bodyPr>
          <a:lstStyle/>
          <a:p>
            <a:pPr algn="just"/>
            <a:r>
              <a:rPr lang="en-US" dirty="0" err="1"/>
              <a:t>Rimuovere</a:t>
            </a:r>
            <a:r>
              <a:rPr lang="en-US" dirty="0"/>
              <a:t> l’ LiCoO</a:t>
            </a:r>
            <a:r>
              <a:rPr lang="en-US" baseline="-25000" dirty="0"/>
              <a:t>2</a:t>
            </a:r>
            <a:r>
              <a:rPr lang="en-US" dirty="0"/>
              <a:t> dal </a:t>
            </a:r>
            <a:r>
              <a:rPr lang="en-US" dirty="0" err="1"/>
              <a:t>raccoglitore</a:t>
            </a:r>
            <a:r>
              <a:rPr lang="en-US" dirty="0"/>
              <a:t> di </a:t>
            </a:r>
            <a:r>
              <a:rPr lang="en-US" dirty="0" err="1"/>
              <a:t>corrente</a:t>
            </a:r>
            <a:endParaRPr lang="en-US" dirty="0"/>
          </a:p>
          <a:p>
            <a:pPr algn="just"/>
            <a:endParaRPr lang="en-US" dirty="0"/>
          </a:p>
        </p:txBody>
      </p:sp>
    </p:spTree>
    <p:extLst>
      <p:ext uri="{BB962C8B-B14F-4D97-AF65-F5344CB8AC3E}">
        <p14:creationId xmlns:p14="http://schemas.microsoft.com/office/powerpoint/2010/main" val="9299350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404664"/>
            <a:ext cx="7715200" cy="1008112"/>
          </a:xfrm>
          <a:noFill/>
        </p:spPr>
        <p:txBody>
          <a:bodyPr>
            <a:normAutofit/>
          </a:bodyPr>
          <a:lstStyle/>
          <a:p>
            <a:pPr marL="0" indent="0" algn="ctr">
              <a:buNone/>
            </a:pPr>
            <a:r>
              <a:rPr lang="it-IT" sz="4400" b="1" dirty="0">
                <a:solidFill>
                  <a:srgbClr val="33CCCC"/>
                </a:solidFill>
              </a:rPr>
              <a:t>LIB.. Ovunque!</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10" name="CasellaDiTesto 9">
            <a:extLst>
              <a:ext uri="{FF2B5EF4-FFF2-40B4-BE49-F238E27FC236}">
                <a16:creationId xmlns:a16="http://schemas.microsoft.com/office/drawing/2014/main" xmlns="" id="{E1872B06-B6C4-9D66-A543-AFAB7901DEE6}"/>
              </a:ext>
            </a:extLst>
          </p:cNvPr>
          <p:cNvSpPr txBox="1"/>
          <p:nvPr/>
        </p:nvSpPr>
        <p:spPr>
          <a:xfrm>
            <a:off x="611560" y="1174393"/>
            <a:ext cx="7920880" cy="1200329"/>
          </a:xfrm>
          <a:prstGeom prst="rect">
            <a:avLst/>
          </a:prstGeom>
          <a:noFill/>
        </p:spPr>
        <p:txBody>
          <a:bodyPr wrap="square">
            <a:spAutoFit/>
          </a:bodyPr>
          <a:lstStyle/>
          <a:p>
            <a:r>
              <a:rPr lang="it-IT" dirty="0"/>
              <a:t>Le LIB sono state concettualizzate negli anni '80 e immesse sul mercato nel 1991 da Sony. Da allora, le LIB hanno rivoluzionato la nostra vita quotidiana.</a:t>
            </a:r>
          </a:p>
          <a:p>
            <a:r>
              <a:rPr lang="it-IT" dirty="0"/>
              <a:t>Nel 2019 John B. </a:t>
            </a:r>
            <a:r>
              <a:rPr lang="it-IT" dirty="0" err="1"/>
              <a:t>Goodenough</a:t>
            </a:r>
            <a:r>
              <a:rPr lang="it-IT" dirty="0"/>
              <a:t>, M. Stanley Whittingham e Akira </a:t>
            </a:r>
            <a:r>
              <a:rPr lang="it-IT" dirty="0" err="1"/>
              <a:t>Yoshino</a:t>
            </a:r>
            <a:r>
              <a:rPr lang="it-IT" dirty="0"/>
              <a:t> sono stati riconosciuti con il Premio Nobel per la Chimica per lo sviluppo delle LIB.</a:t>
            </a:r>
            <a:endParaRPr lang="en-US" dirty="0"/>
          </a:p>
        </p:txBody>
      </p:sp>
      <p:pic>
        <p:nvPicPr>
          <p:cNvPr id="6" name="Immagine 5" descr="Immagine che contiene testo, libro&#10;&#10;Descrizione generata automaticamente">
            <a:extLst>
              <a:ext uri="{FF2B5EF4-FFF2-40B4-BE49-F238E27FC236}">
                <a16:creationId xmlns:a16="http://schemas.microsoft.com/office/drawing/2014/main" xmlns="" id="{35112382-FDC1-B0F2-D25F-4AAB58EB8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908" y="3244334"/>
            <a:ext cx="2857500" cy="2857500"/>
          </a:xfrm>
          <a:prstGeom prst="rect">
            <a:avLst/>
          </a:prstGeom>
        </p:spPr>
      </p:pic>
      <p:pic>
        <p:nvPicPr>
          <p:cNvPr id="12" name="Immagine 11">
            <a:extLst>
              <a:ext uri="{FF2B5EF4-FFF2-40B4-BE49-F238E27FC236}">
                <a16:creationId xmlns:a16="http://schemas.microsoft.com/office/drawing/2014/main" xmlns="" id="{5DE39A79-6284-FE23-70B7-694FD0A41013}"/>
              </a:ext>
            </a:extLst>
          </p:cNvPr>
          <p:cNvPicPr>
            <a:picLocks noChangeAspect="1"/>
          </p:cNvPicPr>
          <p:nvPr/>
        </p:nvPicPr>
        <p:blipFill rotWithShape="1">
          <a:blip r:embed="rId3">
            <a:extLst>
              <a:ext uri="{28A0092B-C50C-407E-A947-70E740481C1C}">
                <a14:useLocalDpi xmlns:a14="http://schemas.microsoft.com/office/drawing/2010/main" val="0"/>
              </a:ext>
            </a:extLst>
          </a:blip>
          <a:srcRect t="12201"/>
          <a:stretch/>
        </p:blipFill>
        <p:spPr>
          <a:xfrm>
            <a:off x="395536" y="2696022"/>
            <a:ext cx="5072918" cy="3757314"/>
          </a:xfrm>
          <a:prstGeom prst="rect">
            <a:avLst/>
          </a:prstGeom>
        </p:spPr>
      </p:pic>
    </p:spTree>
    <p:extLst>
      <p:ext uri="{BB962C8B-B14F-4D97-AF65-F5344CB8AC3E}">
        <p14:creationId xmlns:p14="http://schemas.microsoft.com/office/powerpoint/2010/main" val="13727149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p:txBody>
          <a:bodyPr>
            <a:normAutofit fontScale="90000"/>
          </a:bodyPr>
          <a:lstStyle/>
          <a:p>
            <a:r>
              <a:rPr lang="it-IT" dirty="0" err="1">
                <a:solidFill>
                  <a:srgbClr val="33CCCC"/>
                </a:solidFill>
              </a:rPr>
              <a:t>Pre</a:t>
            </a:r>
            <a:r>
              <a:rPr lang="it-IT" dirty="0">
                <a:solidFill>
                  <a:srgbClr val="33CCCC"/>
                </a:solidFill>
              </a:rPr>
              <a:t> step su scala di laboratorio</a:t>
            </a:r>
            <a:endParaRPr lang="en-GB" dirty="0">
              <a:solidFill>
                <a:srgbClr val="33CCCC"/>
              </a:solidFill>
            </a:endParaRPr>
          </a:p>
        </p:txBody>
      </p:sp>
      <p:sp>
        <p:nvSpPr>
          <p:cNvPr id="7" name="Rettangolo 6">
            <a:extLst>
              <a:ext uri="{FF2B5EF4-FFF2-40B4-BE49-F238E27FC236}">
                <a16:creationId xmlns:a16="http://schemas.microsoft.com/office/drawing/2014/main" xmlns="" id="{47229D5B-829C-B715-1C56-A931A00D1C1B}"/>
              </a:ext>
            </a:extLst>
          </p:cNvPr>
          <p:cNvSpPr/>
          <p:nvPr/>
        </p:nvSpPr>
        <p:spPr>
          <a:xfrm>
            <a:off x="4499992" y="1340768"/>
            <a:ext cx="4388528" cy="923330"/>
          </a:xfrm>
          <a:prstGeom prst="rect">
            <a:avLst/>
          </a:prstGeom>
        </p:spPr>
        <p:txBody>
          <a:bodyPr wrap="square">
            <a:spAutoFit/>
          </a:bodyPr>
          <a:lstStyle/>
          <a:p>
            <a:pPr algn="just"/>
            <a:r>
              <a:rPr lang="en-US" dirty="0"/>
              <a:t>Nel nostro lab </a:t>
            </a:r>
            <a:r>
              <a:rPr lang="en-US" dirty="0" err="1"/>
              <a:t>avvengono</a:t>
            </a:r>
            <a:r>
              <a:rPr lang="en-US" dirty="0"/>
              <a:t>:</a:t>
            </a:r>
          </a:p>
          <a:p>
            <a:pPr algn="just"/>
            <a:endParaRPr lang="en-US" dirty="0"/>
          </a:p>
          <a:p>
            <a:pPr algn="just"/>
            <a:endParaRPr lang="en-US" dirty="0"/>
          </a:p>
        </p:txBody>
      </p:sp>
      <p:pic>
        <p:nvPicPr>
          <p:cNvPr id="4" name="WhatsApp Video 2022-08-29 at 13.36.05">
            <a:hlinkClick r:id="" action="ppaction://media"/>
            <a:extLst>
              <a:ext uri="{FF2B5EF4-FFF2-40B4-BE49-F238E27FC236}">
                <a16:creationId xmlns:a16="http://schemas.microsoft.com/office/drawing/2014/main" xmlns="" id="{31CC1C2F-2DDD-8549-0588-9B8C3C2F52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3828" y="1600200"/>
            <a:ext cx="2682875" cy="4876800"/>
          </a:xfrm>
          <a:prstGeom prst="rect">
            <a:avLst/>
          </a:prstGeom>
        </p:spPr>
      </p:pic>
      <p:sp>
        <p:nvSpPr>
          <p:cNvPr id="14" name="Rettangolo con angoli arrotondati 13">
            <a:extLst>
              <a:ext uri="{FF2B5EF4-FFF2-40B4-BE49-F238E27FC236}">
                <a16:creationId xmlns:a16="http://schemas.microsoft.com/office/drawing/2014/main" xmlns="" id="{7D092EF2-71EE-05F8-9AD5-C7DEFF00FDF2}"/>
              </a:ext>
            </a:extLst>
          </p:cNvPr>
          <p:cNvSpPr/>
          <p:nvPr/>
        </p:nvSpPr>
        <p:spPr>
          <a:xfrm>
            <a:off x="4572000" y="2931160"/>
            <a:ext cx="3657918" cy="497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 </a:t>
            </a:r>
            <a:r>
              <a:rPr lang="en-GB" dirty="0" err="1"/>
              <a:t>scarica</a:t>
            </a:r>
            <a:r>
              <a:rPr lang="en-GB" dirty="0"/>
              <a:t> </a:t>
            </a:r>
            <a:r>
              <a:rPr lang="en-GB" dirty="0" err="1"/>
              <a:t>fisica</a:t>
            </a:r>
            <a:endParaRPr lang="en-GB" dirty="0"/>
          </a:p>
        </p:txBody>
      </p:sp>
      <p:sp>
        <p:nvSpPr>
          <p:cNvPr id="18" name="Rettangolo con angoli arrotondati 17">
            <a:extLst>
              <a:ext uri="{FF2B5EF4-FFF2-40B4-BE49-F238E27FC236}">
                <a16:creationId xmlns:a16="http://schemas.microsoft.com/office/drawing/2014/main" xmlns="" id="{BA8ED71B-8563-4B00-C4EE-07288E1DA0F9}"/>
              </a:ext>
            </a:extLst>
          </p:cNvPr>
          <p:cNvSpPr/>
          <p:nvPr/>
        </p:nvSpPr>
        <p:spPr>
          <a:xfrm>
            <a:off x="4572000" y="4083288"/>
            <a:ext cx="3657918" cy="497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 </a:t>
            </a:r>
            <a:r>
              <a:rPr lang="en-GB" dirty="0" err="1"/>
              <a:t>smontaggio</a:t>
            </a:r>
            <a:r>
              <a:rPr lang="en-GB" dirty="0"/>
              <a:t> </a:t>
            </a:r>
            <a:r>
              <a:rPr lang="en-GB" dirty="0" err="1"/>
              <a:t>manuale</a:t>
            </a:r>
            <a:endParaRPr lang="en-GB" dirty="0"/>
          </a:p>
        </p:txBody>
      </p:sp>
      <p:sp>
        <p:nvSpPr>
          <p:cNvPr id="20" name="Rettangolo con angoli arrotondati 19">
            <a:extLst>
              <a:ext uri="{FF2B5EF4-FFF2-40B4-BE49-F238E27FC236}">
                <a16:creationId xmlns:a16="http://schemas.microsoft.com/office/drawing/2014/main" xmlns="" id="{72075261-3F86-79A0-CFA1-5CB9F8C566DB}"/>
              </a:ext>
            </a:extLst>
          </p:cNvPr>
          <p:cNvSpPr/>
          <p:nvPr/>
        </p:nvSpPr>
        <p:spPr>
          <a:xfrm>
            <a:off x="4572000" y="5307424"/>
            <a:ext cx="3657918" cy="497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Il </a:t>
            </a:r>
            <a:r>
              <a:rPr lang="en-GB" dirty="0" err="1"/>
              <a:t>trattamento</a:t>
            </a:r>
            <a:r>
              <a:rPr lang="en-GB" dirty="0"/>
              <a:t> </a:t>
            </a:r>
            <a:r>
              <a:rPr lang="en-GB" dirty="0" err="1"/>
              <a:t>meccanico</a:t>
            </a:r>
            <a:endParaRPr lang="en-GB" dirty="0"/>
          </a:p>
        </p:txBody>
      </p:sp>
      <p:sp>
        <p:nvSpPr>
          <p:cNvPr id="26" name="Rettangolo con angoli arrotondati 25">
            <a:extLst>
              <a:ext uri="{FF2B5EF4-FFF2-40B4-BE49-F238E27FC236}">
                <a16:creationId xmlns:a16="http://schemas.microsoft.com/office/drawing/2014/main" xmlns="" id="{7D59D300-4179-C7FA-8AA2-BCD0D3FD5F09}"/>
              </a:ext>
            </a:extLst>
          </p:cNvPr>
          <p:cNvSpPr/>
          <p:nvPr/>
        </p:nvSpPr>
        <p:spPr>
          <a:xfrm>
            <a:off x="4572000" y="1772816"/>
            <a:ext cx="3657918" cy="497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Il </a:t>
            </a:r>
            <a:r>
              <a:rPr lang="en-GB" dirty="0" err="1"/>
              <a:t>recupero</a:t>
            </a:r>
            <a:r>
              <a:rPr lang="en-GB" dirty="0"/>
              <a:t> di batterie da smartphone </a:t>
            </a:r>
            <a:r>
              <a:rPr lang="en-GB" dirty="0" err="1"/>
              <a:t>scartati</a:t>
            </a:r>
            <a:endParaRPr lang="en-GB" dirty="0"/>
          </a:p>
        </p:txBody>
      </p:sp>
      <p:cxnSp>
        <p:nvCxnSpPr>
          <p:cNvPr id="27" name="Connettore 2 26">
            <a:extLst>
              <a:ext uri="{FF2B5EF4-FFF2-40B4-BE49-F238E27FC236}">
                <a16:creationId xmlns:a16="http://schemas.microsoft.com/office/drawing/2014/main" xmlns="" id="{BE09501F-9C96-1B42-A893-56F7FB38D3F1}"/>
              </a:ext>
            </a:extLst>
          </p:cNvPr>
          <p:cNvCxnSpPr/>
          <p:nvPr/>
        </p:nvCxnSpPr>
        <p:spPr>
          <a:xfrm>
            <a:off x="6372200" y="2414672"/>
            <a:ext cx="0" cy="447040"/>
          </a:xfrm>
          <a:prstGeom prst="straightConnector1">
            <a:avLst/>
          </a:prstGeom>
          <a:ln w="762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xmlns="" id="{6C1677EB-B726-4EDA-9BC9-AD8DA181CF03}"/>
              </a:ext>
            </a:extLst>
          </p:cNvPr>
          <p:cNvCxnSpPr/>
          <p:nvPr/>
        </p:nvCxnSpPr>
        <p:spPr>
          <a:xfrm>
            <a:off x="6392205" y="3486016"/>
            <a:ext cx="0" cy="447040"/>
          </a:xfrm>
          <a:prstGeom prst="straightConnector1">
            <a:avLst/>
          </a:prstGeom>
          <a:ln w="76200">
            <a:solidFill>
              <a:srgbClr val="33CC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xmlns="" id="{29B31416-B718-EFEA-3AD3-709A0CE2F26A}"/>
              </a:ext>
            </a:extLst>
          </p:cNvPr>
          <p:cNvCxnSpPr/>
          <p:nvPr/>
        </p:nvCxnSpPr>
        <p:spPr>
          <a:xfrm>
            <a:off x="6372200" y="4710152"/>
            <a:ext cx="0" cy="447040"/>
          </a:xfrm>
          <a:prstGeom prst="straightConnector1">
            <a:avLst/>
          </a:prstGeom>
          <a:ln w="76200">
            <a:solidFill>
              <a:srgbClr val="33CC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845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fill="hold" display="0">
                  <p:stCondLst>
                    <p:cond delay="indefinite"/>
                  </p:stCondLst>
                </p:cTn>
                <p:tgtEl>
                  <p:spTgt spid="4"/>
                </p:tgtEl>
              </p:cMediaNode>
            </p:video>
          </p:childTnLst>
        </p:cTn>
      </p:par>
    </p:tnLst>
    <p:bldLst>
      <p:bldP spid="14" grpId="0" animBg="1"/>
      <p:bldP spid="18" grpId="0" animBg="1"/>
      <p:bldP spid="20"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a:xfrm>
            <a:off x="701824" y="332656"/>
            <a:ext cx="7114392" cy="1143000"/>
          </a:xfrm>
        </p:spPr>
        <p:txBody>
          <a:bodyPr>
            <a:normAutofit fontScale="90000"/>
          </a:bodyPr>
          <a:lstStyle/>
          <a:p>
            <a:r>
              <a:rPr lang="it-IT" dirty="0">
                <a:solidFill>
                  <a:srgbClr val="33CCCC"/>
                </a:solidFill>
              </a:rPr>
              <a:t>Perché NON DOVRESTI fare questo a casa</a:t>
            </a:r>
            <a:endParaRPr lang="en-GB" dirty="0">
              <a:solidFill>
                <a:srgbClr val="33CCCC"/>
              </a:solidFill>
            </a:endParaRPr>
          </a:p>
        </p:txBody>
      </p:sp>
      <p:pic>
        <p:nvPicPr>
          <p:cNvPr id="4" name="WhatsApp Video 2022-09-26 at 16.54.45">
            <a:hlinkClick r:id="" action="ppaction://media"/>
            <a:extLst>
              <a:ext uri="{FF2B5EF4-FFF2-40B4-BE49-F238E27FC236}">
                <a16:creationId xmlns:a16="http://schemas.microsoft.com/office/drawing/2014/main" xmlns="" id="{E4AD9F15-89AE-6F78-FEC0-E23D1599FE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1824" y="1700808"/>
            <a:ext cx="7740352" cy="4353948"/>
          </a:xfrm>
          <a:prstGeom prst="rect">
            <a:avLst/>
          </a:prstGeom>
        </p:spPr>
      </p:pic>
    </p:spTree>
    <p:extLst>
      <p:ext uri="{BB962C8B-B14F-4D97-AF65-F5344CB8AC3E}">
        <p14:creationId xmlns:p14="http://schemas.microsoft.com/office/powerpoint/2010/main" val="2071483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697B8D7E-19C8-5E5A-2350-C97ED5B711B8}"/>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a:xfrm>
            <a:off x="755576" y="234206"/>
            <a:ext cx="7114392" cy="1143000"/>
          </a:xfrm>
        </p:spPr>
        <p:txBody>
          <a:bodyPr>
            <a:normAutofit/>
          </a:bodyPr>
          <a:lstStyle/>
          <a:p>
            <a:r>
              <a:rPr lang="it-IT" dirty="0">
                <a:solidFill>
                  <a:srgbClr val="33CCCC"/>
                </a:solidFill>
              </a:rPr>
              <a:t>Riciclo su scala industriale</a:t>
            </a:r>
            <a:endParaRPr lang="en-GB" dirty="0">
              <a:solidFill>
                <a:srgbClr val="33CCCC"/>
              </a:solidFill>
            </a:endParaRPr>
          </a:p>
        </p:txBody>
      </p:sp>
      <p:sp>
        <p:nvSpPr>
          <p:cNvPr id="3" name="Rettangolo 2">
            <a:extLst>
              <a:ext uri="{FF2B5EF4-FFF2-40B4-BE49-F238E27FC236}">
                <a16:creationId xmlns:a16="http://schemas.microsoft.com/office/drawing/2014/main" xmlns="" id="{6549677F-7E45-0DF4-189F-A6DA9EF8586F}"/>
              </a:ext>
            </a:extLst>
          </p:cNvPr>
          <p:cNvSpPr/>
          <p:nvPr/>
        </p:nvSpPr>
        <p:spPr>
          <a:xfrm>
            <a:off x="376046" y="1353542"/>
            <a:ext cx="8512474" cy="5078313"/>
          </a:xfrm>
          <a:prstGeom prst="rect">
            <a:avLst/>
          </a:prstGeom>
        </p:spPr>
        <p:txBody>
          <a:bodyPr wrap="square">
            <a:spAutoFit/>
          </a:bodyPr>
          <a:lstStyle/>
          <a:p>
            <a:pPr algn="just"/>
            <a:r>
              <a:rPr lang="it-IT" dirty="0"/>
              <a:t>Il riciclo non è molto diffuso ma è già implementato a livello industriale, principalmente in Cina e Corea del Sud (i due principali produttori di LIB).</a:t>
            </a:r>
            <a:endParaRPr lang="en-US" dirty="0"/>
          </a:p>
          <a:p>
            <a:pPr algn="just"/>
            <a:endParaRPr lang="en-US" dirty="0"/>
          </a:p>
          <a:p>
            <a:pPr algn="just"/>
            <a:r>
              <a:rPr lang="it-IT" dirty="0"/>
              <a:t>Il riciclo avviene secondo due strategie principali</a:t>
            </a:r>
            <a:r>
              <a:rPr lang="en-US" dirty="0"/>
              <a:t>:</a:t>
            </a:r>
          </a:p>
          <a:p>
            <a:pPr algn="just"/>
            <a:endParaRPr lang="en-US" dirty="0"/>
          </a:p>
          <a:p>
            <a:pPr algn="just"/>
            <a:r>
              <a:rPr lang="en-US" b="1" dirty="0" err="1">
                <a:solidFill>
                  <a:srgbClr val="33CCCC"/>
                </a:solidFill>
              </a:rPr>
              <a:t>Pirometallurgia</a:t>
            </a:r>
            <a:r>
              <a:rPr lang="en-US" b="1" dirty="0">
                <a:solidFill>
                  <a:srgbClr val="33CCCC"/>
                </a:solidFill>
              </a:rPr>
              <a:t>:</a:t>
            </a:r>
            <a:r>
              <a:rPr lang="en-US" dirty="0"/>
              <a:t> </a:t>
            </a:r>
            <a:r>
              <a:rPr lang="it-IT" dirty="0"/>
              <a:t>Le LIB vengono frantumate e riscaldate a temperature superiori a 1000°C. Le componenti plastiche e organiche assieme al litio vengono perse poiché sono volatili. Solo i metalli vengono recuperati come leghe. Questo processo è semplice ma implica un elevato consumo di energia e impatto ambientale, consente il recupero solo di alcuni elementi.</a:t>
            </a:r>
            <a:endParaRPr lang="en-US" dirty="0"/>
          </a:p>
          <a:p>
            <a:pPr algn="just"/>
            <a:endParaRPr lang="en-US" dirty="0"/>
          </a:p>
          <a:p>
            <a:pPr algn="just"/>
            <a:r>
              <a:rPr lang="en-US" b="1" dirty="0" err="1">
                <a:solidFill>
                  <a:srgbClr val="33CCCC"/>
                </a:solidFill>
              </a:rPr>
              <a:t>Idrometallurgia</a:t>
            </a:r>
            <a:r>
              <a:rPr lang="en-US" b="1" dirty="0">
                <a:solidFill>
                  <a:srgbClr val="33CCCC"/>
                </a:solidFill>
              </a:rPr>
              <a:t>: </a:t>
            </a:r>
            <a:r>
              <a:rPr lang="it-IT" dirty="0"/>
              <a:t>Le componenti delle LIB e/o le leghe derivate da trattamenti pirometallurgici vengono lisciviate in soluzioni di acidi inorganici forti </a:t>
            </a:r>
            <a:r>
              <a:rPr lang="en-US" dirty="0"/>
              <a:t>(HNO</a:t>
            </a:r>
            <a:r>
              <a:rPr lang="en-US" baseline="-25000" dirty="0"/>
              <a:t>3</a:t>
            </a:r>
            <a:r>
              <a:rPr lang="en-US" dirty="0"/>
              <a:t>, HCl, H</a:t>
            </a:r>
            <a:r>
              <a:rPr lang="en-US" baseline="-25000" dirty="0"/>
              <a:t>2</a:t>
            </a:r>
            <a:r>
              <a:rPr lang="en-US" dirty="0"/>
              <a:t>SO</a:t>
            </a:r>
            <a:r>
              <a:rPr lang="en-US" baseline="-25000" dirty="0"/>
              <a:t>4</a:t>
            </a:r>
            <a:r>
              <a:rPr lang="en-US" dirty="0"/>
              <a:t>). </a:t>
            </a:r>
            <a:r>
              <a:rPr lang="en-US" dirty="0" err="1"/>
              <a:t>Questi</a:t>
            </a:r>
            <a:r>
              <a:rPr lang="en-US" dirty="0"/>
              <a:t> </a:t>
            </a:r>
            <a:r>
              <a:rPr lang="en-US" dirty="0" err="1"/>
              <a:t>sono</a:t>
            </a:r>
            <a:r>
              <a:rPr lang="en-US" dirty="0"/>
              <a:t> </a:t>
            </a:r>
            <a:r>
              <a:rPr lang="it-IT" dirty="0"/>
              <a:t>in grado di sciogliere i materiali di scarto, portando in soluzione gli elementi di interesse. Questo processo è semplice ma richiede enormi volumi di acqua a causa della scarsa solubilità dei metalli e degli inquinanti secondari dovuti allo sviluppo di gas come </a:t>
            </a:r>
            <a:r>
              <a:rPr lang="en-US" dirty="0"/>
              <a:t>NO</a:t>
            </a:r>
            <a:r>
              <a:rPr lang="en-US" baseline="-25000" dirty="0"/>
              <a:t>X</a:t>
            </a:r>
            <a:r>
              <a:rPr lang="en-US" dirty="0"/>
              <a:t>, SO</a:t>
            </a:r>
            <a:r>
              <a:rPr lang="en-US" baseline="-25000" dirty="0"/>
              <a:t>X</a:t>
            </a:r>
            <a:r>
              <a:rPr lang="en-US" dirty="0"/>
              <a:t>. </a:t>
            </a:r>
          </a:p>
          <a:p>
            <a:pPr algn="just"/>
            <a:endParaRPr lang="en-US" dirty="0"/>
          </a:p>
        </p:txBody>
      </p:sp>
    </p:spTree>
    <p:extLst>
      <p:ext uri="{BB962C8B-B14F-4D97-AF65-F5344CB8AC3E}">
        <p14:creationId xmlns:p14="http://schemas.microsoft.com/office/powerpoint/2010/main" val="30621348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9A22B186-2B6C-85A7-3E62-F672FD6AC5F7}"/>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p:txBody>
          <a:bodyPr>
            <a:normAutofit/>
          </a:bodyPr>
          <a:lstStyle/>
          <a:p>
            <a:r>
              <a:rPr lang="it-IT" dirty="0">
                <a:solidFill>
                  <a:srgbClr val="33CCCC"/>
                </a:solidFill>
              </a:rPr>
              <a:t>Riciclo su scala industriale</a:t>
            </a:r>
            <a:endParaRPr lang="en-GB" dirty="0">
              <a:solidFill>
                <a:srgbClr val="33CCCC"/>
              </a:solidFill>
            </a:endParaRPr>
          </a:p>
        </p:txBody>
      </p:sp>
      <p:sp>
        <p:nvSpPr>
          <p:cNvPr id="3" name="Rettangolo 2">
            <a:extLst>
              <a:ext uri="{FF2B5EF4-FFF2-40B4-BE49-F238E27FC236}">
                <a16:creationId xmlns:a16="http://schemas.microsoft.com/office/drawing/2014/main" xmlns="" id="{6549677F-7E45-0DF4-189F-A6DA9EF8586F}"/>
              </a:ext>
            </a:extLst>
          </p:cNvPr>
          <p:cNvSpPr/>
          <p:nvPr/>
        </p:nvSpPr>
        <p:spPr>
          <a:xfrm>
            <a:off x="649544" y="1859339"/>
            <a:ext cx="7844912" cy="4524315"/>
          </a:xfrm>
          <a:prstGeom prst="rect">
            <a:avLst/>
          </a:prstGeom>
        </p:spPr>
        <p:txBody>
          <a:bodyPr wrap="square">
            <a:spAutoFit/>
          </a:bodyPr>
          <a:lstStyle/>
          <a:p>
            <a:pPr algn="just"/>
            <a:r>
              <a:rPr lang="it-IT" dirty="0"/>
              <a:t>I migliori acidi per la degradazione di </a:t>
            </a:r>
            <a:r>
              <a:rPr lang="en-US" dirty="0"/>
              <a:t>LiCoO</a:t>
            </a:r>
            <a:r>
              <a:rPr lang="en-US" baseline="-25000" dirty="0"/>
              <a:t>2  </a:t>
            </a:r>
            <a:r>
              <a:rPr lang="it-IT" dirty="0"/>
              <a:t>a livello industriale s</a:t>
            </a:r>
            <a:r>
              <a:rPr lang="en-US" dirty="0"/>
              <a:t>ono: HNO</a:t>
            </a:r>
            <a:r>
              <a:rPr lang="en-US" baseline="-25000" dirty="0"/>
              <a:t>3</a:t>
            </a:r>
            <a:r>
              <a:rPr lang="en-US" dirty="0"/>
              <a:t>, HCl, H</a:t>
            </a:r>
            <a:r>
              <a:rPr lang="en-US" baseline="-25000" dirty="0"/>
              <a:t>2</a:t>
            </a:r>
            <a:r>
              <a:rPr lang="en-US" dirty="0"/>
              <a:t>SO</a:t>
            </a:r>
            <a:r>
              <a:rPr lang="en-US" baseline="-25000" dirty="0"/>
              <a:t>4</a:t>
            </a:r>
            <a:r>
              <a:rPr lang="en-US" dirty="0"/>
              <a:t>.</a:t>
            </a:r>
          </a:p>
          <a:p>
            <a:pPr algn="just"/>
            <a:endParaRPr lang="en-US" dirty="0"/>
          </a:p>
          <a:p>
            <a:pPr algn="just"/>
            <a:r>
              <a:rPr lang="en-US" dirty="0" err="1"/>
              <a:t>Questi</a:t>
            </a:r>
            <a:r>
              <a:rPr lang="en-US" dirty="0"/>
              <a:t> </a:t>
            </a:r>
            <a:r>
              <a:rPr lang="en-US" dirty="0" err="1"/>
              <a:t>sono</a:t>
            </a:r>
            <a:r>
              <a:rPr lang="en-US" dirty="0"/>
              <a:t> tutti </a:t>
            </a:r>
            <a:r>
              <a:rPr lang="en-US" dirty="0" err="1"/>
              <a:t>acidi</a:t>
            </a:r>
            <a:r>
              <a:rPr lang="en-US" dirty="0"/>
              <a:t> </a:t>
            </a:r>
            <a:r>
              <a:rPr lang="en-US" dirty="0" err="1"/>
              <a:t>inorganici</a:t>
            </a:r>
            <a:r>
              <a:rPr lang="en-US" dirty="0"/>
              <a:t> </a:t>
            </a:r>
            <a:r>
              <a:rPr lang="en-US" dirty="0" err="1"/>
              <a:t>forti</a:t>
            </a:r>
            <a:r>
              <a:rPr lang="en-US" dirty="0"/>
              <a:t> </a:t>
            </a:r>
            <a:r>
              <a:rPr lang="en-US" dirty="0" err="1"/>
              <a:t>che</a:t>
            </a:r>
            <a:r>
              <a:rPr lang="en-US" dirty="0"/>
              <a:t> </a:t>
            </a:r>
            <a:r>
              <a:rPr lang="en-US" dirty="0" err="1"/>
              <a:t>portano</a:t>
            </a:r>
            <a:r>
              <a:rPr lang="en-US" dirty="0"/>
              <a:t> ad </a:t>
            </a:r>
            <a:r>
              <a:rPr lang="en-US" dirty="0" err="1"/>
              <a:t>una</a:t>
            </a:r>
            <a:r>
              <a:rPr lang="en-US" dirty="0"/>
              <a:t> veloce ed </a:t>
            </a:r>
            <a:r>
              <a:rPr lang="en-US" dirty="0" err="1"/>
              <a:t>efficiente</a:t>
            </a:r>
            <a:r>
              <a:rPr lang="en-US" dirty="0"/>
              <a:t> </a:t>
            </a:r>
            <a:r>
              <a:rPr lang="en-US" dirty="0" err="1"/>
              <a:t>degradazione</a:t>
            </a:r>
            <a:r>
              <a:rPr lang="en-US" dirty="0"/>
              <a:t> </a:t>
            </a:r>
            <a:r>
              <a:rPr lang="en-US" dirty="0" err="1"/>
              <a:t>dei</a:t>
            </a:r>
            <a:r>
              <a:rPr lang="en-US" dirty="0"/>
              <a:t> </a:t>
            </a:r>
            <a:r>
              <a:rPr lang="en-US" dirty="0" err="1"/>
              <a:t>materiali</a:t>
            </a:r>
            <a:r>
              <a:rPr lang="en-US" dirty="0"/>
              <a:t> </a:t>
            </a:r>
            <a:r>
              <a:rPr lang="en-US" dirty="0" err="1"/>
              <a:t>catodici</a:t>
            </a:r>
            <a:r>
              <a:rPr lang="en-US" dirty="0"/>
              <a:t> (</a:t>
            </a:r>
            <a:r>
              <a:rPr lang="en-US" dirty="0" err="1"/>
              <a:t>resa</a:t>
            </a:r>
            <a:r>
              <a:rPr lang="en-US" dirty="0"/>
              <a:t> di </a:t>
            </a:r>
            <a:r>
              <a:rPr lang="en-US" dirty="0" err="1"/>
              <a:t>degradazione</a:t>
            </a:r>
            <a:r>
              <a:rPr lang="en-US" dirty="0"/>
              <a:t> &gt;90%). Ma </a:t>
            </a:r>
            <a:r>
              <a:rPr lang="en-US" dirty="0" err="1"/>
              <a:t>presentano</a:t>
            </a:r>
            <a:r>
              <a:rPr lang="en-US" dirty="0"/>
              <a:t> </a:t>
            </a:r>
            <a:r>
              <a:rPr lang="en-US" dirty="0" err="1"/>
              <a:t>degli</a:t>
            </a:r>
            <a:r>
              <a:rPr lang="en-US" dirty="0"/>
              <a:t> </a:t>
            </a:r>
            <a:r>
              <a:rPr lang="en-US" dirty="0" err="1"/>
              <a:t>svantaggi</a:t>
            </a:r>
            <a:r>
              <a:rPr lang="en-US" dirty="0"/>
              <a:t>:</a:t>
            </a:r>
          </a:p>
          <a:p>
            <a:pPr algn="just"/>
            <a:endParaRPr lang="en-US" dirty="0"/>
          </a:p>
          <a:p>
            <a:pPr marL="285750" indent="-285750" algn="just">
              <a:buFontTx/>
              <a:buChar char="-"/>
            </a:pPr>
            <a:endParaRPr lang="en-US" dirty="0"/>
          </a:p>
          <a:p>
            <a:pPr marL="285750" indent="-285750" algn="just">
              <a:buFontTx/>
              <a:buChar char="-"/>
            </a:pPr>
            <a:r>
              <a:rPr lang="it-IT" dirty="0"/>
              <a:t>Sono necessari grandi volumi di soluzioni acide poiché i metalli ottenuti dalla dissoluzione non sono altamente solubili nelle soluzioni acide</a:t>
            </a:r>
          </a:p>
          <a:p>
            <a:pPr marL="285750" indent="-285750" algn="just">
              <a:buFontTx/>
              <a:buChar char="-"/>
            </a:pPr>
            <a:endParaRPr lang="it-IT" dirty="0"/>
          </a:p>
          <a:p>
            <a:pPr marL="285750" indent="-285750" algn="just">
              <a:buFontTx/>
              <a:buChar char="-"/>
            </a:pPr>
            <a:r>
              <a:rPr lang="it-IT" dirty="0"/>
              <a:t>Generazione di inquinanti  secondari a causa alla formazione di gas come </a:t>
            </a:r>
            <a:r>
              <a:rPr lang="en-US" dirty="0"/>
              <a:t>NO</a:t>
            </a:r>
            <a:r>
              <a:rPr lang="en-US" baseline="-25000" dirty="0"/>
              <a:t>x</a:t>
            </a:r>
            <a:r>
              <a:rPr lang="en-US" dirty="0"/>
              <a:t>, </a:t>
            </a:r>
            <a:r>
              <a:rPr lang="en-US" dirty="0" err="1"/>
              <a:t>SO</a:t>
            </a:r>
            <a:r>
              <a:rPr lang="en-US" baseline="-25000" dirty="0" err="1"/>
              <a:t>x</a:t>
            </a:r>
            <a:r>
              <a:rPr lang="en-US" dirty="0"/>
              <a:t>.</a:t>
            </a:r>
          </a:p>
          <a:p>
            <a:pPr marL="285750" indent="-285750" algn="just">
              <a:buFontTx/>
              <a:buChar char="-"/>
            </a:pPr>
            <a:endParaRPr lang="en-US" dirty="0"/>
          </a:p>
          <a:p>
            <a:pPr algn="just"/>
            <a:endParaRPr lang="en-US" dirty="0"/>
          </a:p>
          <a:p>
            <a:pPr algn="just"/>
            <a:endParaRPr lang="en-US" dirty="0"/>
          </a:p>
        </p:txBody>
      </p:sp>
    </p:spTree>
    <p:extLst>
      <p:ext uri="{BB962C8B-B14F-4D97-AF65-F5344CB8AC3E}">
        <p14:creationId xmlns:p14="http://schemas.microsoft.com/office/powerpoint/2010/main" val="70070322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6BBB08BF-9E3E-EA6A-4D9B-77DDEC62E88F}"/>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83AA2A-23C9-45F5-B320-2AFC45A7E092}"/>
              </a:ext>
            </a:extLst>
          </p:cNvPr>
          <p:cNvSpPr>
            <a:spLocks noGrp="1"/>
          </p:cNvSpPr>
          <p:nvPr>
            <p:ph type="title"/>
          </p:nvPr>
        </p:nvSpPr>
        <p:spPr/>
        <p:txBody>
          <a:bodyPr>
            <a:normAutofit/>
          </a:bodyPr>
          <a:lstStyle/>
          <a:p>
            <a:r>
              <a:rPr lang="it-IT" dirty="0">
                <a:solidFill>
                  <a:srgbClr val="33CCCC"/>
                </a:solidFill>
              </a:rPr>
              <a:t>Stato dell’arte</a:t>
            </a:r>
            <a:endParaRPr lang="en-GB" dirty="0">
              <a:solidFill>
                <a:srgbClr val="33CCCC"/>
              </a:solidFill>
            </a:endParaRPr>
          </a:p>
        </p:txBody>
      </p:sp>
      <p:sp>
        <p:nvSpPr>
          <p:cNvPr id="3" name="Rettangolo 2">
            <a:extLst>
              <a:ext uri="{FF2B5EF4-FFF2-40B4-BE49-F238E27FC236}">
                <a16:creationId xmlns:a16="http://schemas.microsoft.com/office/drawing/2014/main" xmlns="" id="{6549677F-7E45-0DF4-189F-A6DA9EF8586F}"/>
              </a:ext>
            </a:extLst>
          </p:cNvPr>
          <p:cNvSpPr/>
          <p:nvPr/>
        </p:nvSpPr>
        <p:spPr>
          <a:xfrm>
            <a:off x="505528" y="1618922"/>
            <a:ext cx="8132944" cy="3970318"/>
          </a:xfrm>
          <a:prstGeom prst="rect">
            <a:avLst/>
          </a:prstGeom>
        </p:spPr>
        <p:txBody>
          <a:bodyPr wrap="square">
            <a:spAutoFit/>
          </a:bodyPr>
          <a:lstStyle/>
          <a:p>
            <a:pPr algn="just"/>
            <a:r>
              <a:rPr lang="it-IT" dirty="0"/>
              <a:t>A livello di ricerca, diversi approcci sono attualmente sotto studio per superare i limiti dell'idrometallurgia industriale.</a:t>
            </a:r>
          </a:p>
          <a:p>
            <a:pPr algn="just"/>
            <a:endParaRPr lang="it-IT" dirty="0"/>
          </a:p>
          <a:p>
            <a:pPr algn="just"/>
            <a:r>
              <a:rPr lang="it-IT" dirty="0"/>
              <a:t>L'idrometallurgia leggera, che sfrutta gli acidi organici, offre un'alternativa sostenibile all'idrometallurgia classica.</a:t>
            </a:r>
          </a:p>
          <a:p>
            <a:pPr algn="just"/>
            <a:endParaRPr lang="it-IT" dirty="0"/>
          </a:p>
          <a:p>
            <a:pPr algn="just"/>
            <a:r>
              <a:rPr lang="it-IT" dirty="0"/>
              <a:t>Infatti, gli acidi organici sono:</a:t>
            </a:r>
          </a:p>
          <a:p>
            <a:pPr marL="285750" indent="-285750" algn="just">
              <a:buFont typeface="Cambria Math" panose="02040503050406030204" pitchFamily="18" charset="0"/>
              <a:buChar char="‐"/>
            </a:pPr>
            <a:r>
              <a:rPr lang="it-IT" dirty="0"/>
              <a:t>Buoni agenti di coordinazione per i metalli, quindi migliorano la solubilità</a:t>
            </a:r>
          </a:p>
          <a:p>
            <a:pPr marL="285750" indent="-285750" algn="just">
              <a:buFont typeface="Cambria Math" panose="02040503050406030204" pitchFamily="18" charset="0"/>
              <a:buChar char="‐"/>
            </a:pPr>
            <a:r>
              <a:rPr lang="it-IT" dirty="0"/>
              <a:t>A basso costo</a:t>
            </a:r>
          </a:p>
          <a:p>
            <a:pPr marL="285750" indent="-285750" algn="just">
              <a:buFont typeface="Cambria Math" panose="02040503050406030204" pitchFamily="18" charset="0"/>
              <a:buChar char="‐"/>
            </a:pPr>
            <a:r>
              <a:rPr lang="it-IT" dirty="0"/>
              <a:t>Biodegradabili</a:t>
            </a:r>
          </a:p>
          <a:p>
            <a:pPr marL="285750" indent="-285750" algn="just">
              <a:buFont typeface="Cambria Math" panose="02040503050406030204" pitchFamily="18" charset="0"/>
              <a:buChar char="‐"/>
            </a:pPr>
            <a:r>
              <a:rPr lang="it-IT" dirty="0"/>
              <a:t>Hanno elevate rese di degradazione, paragonabili a quelle ottenute con acidi inorganici</a:t>
            </a:r>
            <a:endParaRPr lang="en-US" dirty="0"/>
          </a:p>
          <a:p>
            <a:pPr marL="285750" indent="-285750" algn="just">
              <a:buFont typeface="Cambria Math" panose="02040503050406030204" pitchFamily="18" charset="0"/>
              <a:buChar char="‐"/>
            </a:pPr>
            <a:endParaRPr lang="it-IT" dirty="0"/>
          </a:p>
          <a:p>
            <a:pPr algn="just"/>
            <a:endParaRPr lang="en-US" dirty="0"/>
          </a:p>
        </p:txBody>
      </p:sp>
    </p:spTree>
    <p:extLst>
      <p:ext uri="{BB962C8B-B14F-4D97-AF65-F5344CB8AC3E}">
        <p14:creationId xmlns:p14="http://schemas.microsoft.com/office/powerpoint/2010/main" val="26796846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939AF215-5EB5-9A6F-ED31-4F8F6BF147EF}"/>
              </a:ext>
            </a:extLst>
          </p:cNvPr>
          <p:cNvSpPr/>
          <p:nvPr/>
        </p:nvSpPr>
        <p:spPr>
          <a:xfrm>
            <a:off x="380006" y="2564904"/>
            <a:ext cx="8512474" cy="388843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268196" y="2132856"/>
            <a:ext cx="8633040" cy="2308324"/>
          </a:xfrm>
          <a:prstGeom prst="rect">
            <a:avLst/>
          </a:prstGeom>
        </p:spPr>
        <p:txBody>
          <a:bodyPr wrap="square">
            <a:spAutoFit/>
          </a:bodyPr>
          <a:lstStyle/>
          <a:p>
            <a:pPr algn="just"/>
            <a:r>
              <a:rPr lang="it-IT" dirty="0"/>
              <a:t>L'esperienza che proponiamo è testare l'efficienza di lisciviazione di alcuni acidi organici contro un acido inorganico: </a:t>
            </a:r>
            <a:endParaRPr lang="en-US" dirty="0"/>
          </a:p>
          <a:p>
            <a:pPr algn="just"/>
            <a:endParaRPr lang="en-US" dirty="0">
              <a:highlight>
                <a:srgbClr val="FFFF00"/>
              </a:highlight>
            </a:endParaRPr>
          </a:p>
          <a:p>
            <a:pPr algn="just"/>
            <a:endParaRPr lang="en-US" dirty="0">
              <a:highlight>
                <a:srgbClr val="FFFF00"/>
              </a:highlight>
            </a:endParaRPr>
          </a:p>
          <a:p>
            <a:pPr algn="just"/>
            <a:endParaRPr lang="en-US" dirty="0">
              <a:highlight>
                <a:srgbClr val="FFFF00"/>
              </a:highlight>
            </a:endParaRPr>
          </a:p>
          <a:p>
            <a:pPr marL="285750" indent="-285750" algn="just">
              <a:buFontTx/>
              <a:buChar char="-"/>
            </a:pPr>
            <a:endParaRPr lang="en-US" dirty="0"/>
          </a:p>
          <a:p>
            <a:pPr algn="just"/>
            <a:endParaRPr lang="en-US" dirty="0"/>
          </a:p>
          <a:p>
            <a:pPr algn="just"/>
            <a:endParaRPr lang="en-US" dirty="0"/>
          </a:p>
        </p:txBody>
      </p:sp>
      <p:graphicFrame>
        <p:nvGraphicFramePr>
          <p:cNvPr id="5" name="Tabella 5">
            <a:extLst>
              <a:ext uri="{FF2B5EF4-FFF2-40B4-BE49-F238E27FC236}">
                <a16:creationId xmlns:a16="http://schemas.microsoft.com/office/drawing/2014/main" xmlns="" id="{C796F636-E6D9-8E2E-2297-86B8AC07AC28}"/>
              </a:ext>
            </a:extLst>
          </p:cNvPr>
          <p:cNvGraphicFramePr>
            <a:graphicFrameLocks noGrp="1"/>
          </p:cNvGraphicFramePr>
          <p:nvPr>
            <p:extLst>
              <p:ext uri="{D42A27DB-BD31-4B8C-83A1-F6EECF244321}">
                <p14:modId xmlns:p14="http://schemas.microsoft.com/office/powerpoint/2010/main" val="1795486138"/>
              </p:ext>
            </p:extLst>
          </p:nvPr>
        </p:nvGraphicFramePr>
        <p:xfrm>
          <a:off x="1588243" y="3034765"/>
          <a:ext cx="6096000" cy="313053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255189183"/>
                    </a:ext>
                  </a:extLst>
                </a:gridCol>
                <a:gridCol w="2032000">
                  <a:extLst>
                    <a:ext uri="{9D8B030D-6E8A-4147-A177-3AD203B41FA5}">
                      <a16:colId xmlns:a16="http://schemas.microsoft.com/office/drawing/2014/main" xmlns="" val="3010030451"/>
                    </a:ext>
                  </a:extLst>
                </a:gridCol>
                <a:gridCol w="2032000">
                  <a:extLst>
                    <a:ext uri="{9D8B030D-6E8A-4147-A177-3AD203B41FA5}">
                      <a16:colId xmlns:a16="http://schemas.microsoft.com/office/drawing/2014/main" xmlns="" val="3329498756"/>
                    </a:ext>
                  </a:extLst>
                </a:gridCol>
              </a:tblGrid>
              <a:tr h="830781">
                <a:tc>
                  <a:txBody>
                    <a:bodyPr/>
                    <a:lstStyle/>
                    <a:p>
                      <a:pPr algn="ctr"/>
                      <a:endParaRPr lang="en-US" sz="1200" dirty="0"/>
                    </a:p>
                    <a:p>
                      <a:pPr algn="ctr"/>
                      <a:r>
                        <a:rPr lang="en-US" dirty="0" err="1"/>
                        <a:t>Reagenti</a:t>
                      </a:r>
                      <a:endParaRPr lang="en-US" dirty="0"/>
                    </a:p>
                  </a:txBody>
                  <a:tcPr>
                    <a:solidFill>
                      <a:srgbClr val="6DA6D9"/>
                    </a:solidFill>
                  </a:tcPr>
                </a:tc>
                <a:tc>
                  <a:txBody>
                    <a:bodyPr/>
                    <a:lstStyle/>
                    <a:p>
                      <a:pPr algn="ctr"/>
                      <a:endParaRPr lang="en-US" sz="1200" dirty="0"/>
                    </a:p>
                    <a:p>
                      <a:pPr algn="ctr"/>
                      <a:r>
                        <a:rPr lang="en-US" dirty="0"/>
                        <a:t>Formula</a:t>
                      </a:r>
                    </a:p>
                  </a:txBody>
                  <a:tcPr>
                    <a:solidFill>
                      <a:srgbClr val="6DA6D9"/>
                    </a:solidFill>
                  </a:tcPr>
                </a:tc>
                <a:tc>
                  <a:txBody>
                    <a:bodyPr/>
                    <a:lstStyle/>
                    <a:p>
                      <a:pPr algn="ctr"/>
                      <a:endParaRPr lang="en-US" dirty="0"/>
                    </a:p>
                  </a:txBody>
                  <a:tcPr>
                    <a:solidFill>
                      <a:srgbClr val="6DA6D9"/>
                    </a:solidFill>
                  </a:tcPr>
                </a:tc>
                <a:extLst>
                  <a:ext uri="{0D108BD9-81ED-4DB2-BD59-A6C34878D82A}">
                    <a16:rowId xmlns:a16="http://schemas.microsoft.com/office/drawing/2014/main" xmlns="" val="160390269"/>
                  </a:ext>
                </a:extLst>
              </a:tr>
              <a:tr h="486180">
                <a:tc>
                  <a:txBody>
                    <a:bodyPr/>
                    <a:lstStyle/>
                    <a:p>
                      <a:pPr algn="ctr"/>
                      <a:r>
                        <a:rPr lang="en-US" dirty="0" err="1"/>
                        <a:t>Acido</a:t>
                      </a:r>
                      <a:r>
                        <a:rPr lang="en-US" dirty="0"/>
                        <a:t> </a:t>
                      </a:r>
                      <a:r>
                        <a:rPr lang="en-US" dirty="0" err="1"/>
                        <a:t>Citrico</a:t>
                      </a:r>
                      <a:endParaRPr lang="en-US" dirty="0"/>
                    </a:p>
                  </a:txBody>
                  <a:tcPr>
                    <a:solidFill>
                      <a:srgbClr val="CCECFF"/>
                    </a:solidFill>
                  </a:tcPr>
                </a:tc>
                <a:tc>
                  <a:txBody>
                    <a:bodyPr/>
                    <a:lstStyle/>
                    <a:p>
                      <a:pPr algn="ctr"/>
                      <a:r>
                        <a:rPr lang="en-US" dirty="0"/>
                        <a:t>C</a:t>
                      </a:r>
                      <a:r>
                        <a:rPr lang="en-US" baseline="-25000" dirty="0"/>
                        <a:t>6</a:t>
                      </a:r>
                      <a:r>
                        <a:rPr lang="en-US" dirty="0"/>
                        <a:t>H</a:t>
                      </a:r>
                      <a:r>
                        <a:rPr lang="en-US" baseline="-25000" dirty="0"/>
                        <a:t>8</a:t>
                      </a:r>
                      <a:r>
                        <a:rPr lang="en-US" dirty="0"/>
                        <a:t>O</a:t>
                      </a:r>
                      <a:r>
                        <a:rPr lang="en-US" baseline="-25000" dirty="0"/>
                        <a:t>7</a:t>
                      </a:r>
                    </a:p>
                  </a:txBody>
                  <a:tcPr>
                    <a:solidFill>
                      <a:srgbClr val="CCECFF"/>
                    </a:solidFill>
                  </a:tcPr>
                </a:tc>
                <a:tc>
                  <a:txBody>
                    <a:bodyPr/>
                    <a:lstStyle/>
                    <a:p>
                      <a:pPr algn="ctr"/>
                      <a:endParaRPr lang="en-US" dirty="0"/>
                    </a:p>
                  </a:txBody>
                  <a:tcPr>
                    <a:solidFill>
                      <a:srgbClr val="CCECFF"/>
                    </a:solidFill>
                  </a:tcPr>
                </a:tc>
                <a:extLst>
                  <a:ext uri="{0D108BD9-81ED-4DB2-BD59-A6C34878D82A}">
                    <a16:rowId xmlns:a16="http://schemas.microsoft.com/office/drawing/2014/main" xmlns="" val="3583349353"/>
                  </a:ext>
                </a:extLst>
              </a:tr>
              <a:tr h="443926">
                <a:tc>
                  <a:txBody>
                    <a:bodyPr/>
                    <a:lstStyle/>
                    <a:p>
                      <a:pPr algn="ctr"/>
                      <a:r>
                        <a:rPr lang="en-US" dirty="0" err="1"/>
                        <a:t>Acido</a:t>
                      </a:r>
                      <a:r>
                        <a:rPr lang="en-US" dirty="0"/>
                        <a:t> </a:t>
                      </a:r>
                      <a:r>
                        <a:rPr lang="en-US" dirty="0" err="1"/>
                        <a:t>Tartarico</a:t>
                      </a:r>
                      <a:endParaRPr lang="en-US" dirty="0"/>
                    </a:p>
                  </a:txBody>
                  <a:tcPr>
                    <a:solidFill>
                      <a:srgbClr val="E5F2F3"/>
                    </a:solidFill>
                  </a:tcPr>
                </a:tc>
                <a:tc>
                  <a:txBody>
                    <a:bodyPr/>
                    <a:lstStyle/>
                    <a:p>
                      <a:pPr algn="ctr"/>
                      <a:r>
                        <a:rPr lang="en-US" dirty="0"/>
                        <a:t>C</a:t>
                      </a:r>
                      <a:r>
                        <a:rPr lang="en-US" baseline="-25000" dirty="0"/>
                        <a:t>4</a:t>
                      </a:r>
                      <a:r>
                        <a:rPr lang="en-US" dirty="0"/>
                        <a:t>H</a:t>
                      </a:r>
                      <a:r>
                        <a:rPr lang="en-US" baseline="-25000" dirty="0"/>
                        <a:t>6</a:t>
                      </a:r>
                      <a:r>
                        <a:rPr lang="en-US" dirty="0"/>
                        <a:t>O</a:t>
                      </a:r>
                      <a:r>
                        <a:rPr lang="en-US" baseline="-25000" dirty="0"/>
                        <a:t>6</a:t>
                      </a:r>
                    </a:p>
                  </a:txBody>
                  <a:tcPr>
                    <a:solidFill>
                      <a:srgbClr val="E5F2F3"/>
                    </a:solidFill>
                  </a:tcPr>
                </a:tc>
                <a:tc>
                  <a:txBody>
                    <a:bodyPr/>
                    <a:lstStyle/>
                    <a:p>
                      <a:pPr algn="ctr"/>
                      <a:endParaRPr lang="en-US" dirty="0"/>
                    </a:p>
                  </a:txBody>
                  <a:tcPr>
                    <a:solidFill>
                      <a:srgbClr val="E5F2F3"/>
                    </a:solidFill>
                  </a:tcPr>
                </a:tc>
                <a:extLst>
                  <a:ext uri="{0D108BD9-81ED-4DB2-BD59-A6C34878D82A}">
                    <a16:rowId xmlns:a16="http://schemas.microsoft.com/office/drawing/2014/main" xmlns="" val="3259467541"/>
                  </a:ext>
                </a:extLst>
              </a:tr>
              <a:tr h="443926">
                <a:tc>
                  <a:txBody>
                    <a:bodyPr/>
                    <a:lstStyle/>
                    <a:p>
                      <a:pPr algn="ctr"/>
                      <a:r>
                        <a:rPr lang="en-US" dirty="0" err="1"/>
                        <a:t>Acido</a:t>
                      </a:r>
                      <a:r>
                        <a:rPr lang="en-US" dirty="0"/>
                        <a:t> </a:t>
                      </a:r>
                      <a:r>
                        <a:rPr lang="en-US" dirty="0" err="1"/>
                        <a:t>Succinico</a:t>
                      </a:r>
                      <a:endParaRPr lang="en-US" dirty="0"/>
                    </a:p>
                  </a:txBody>
                  <a:tcPr>
                    <a:solidFill>
                      <a:srgbClr val="CCECFF"/>
                    </a:solidFill>
                  </a:tcPr>
                </a:tc>
                <a:tc>
                  <a:txBody>
                    <a:bodyPr/>
                    <a:lstStyle/>
                    <a:p>
                      <a:pPr algn="ctr"/>
                      <a:r>
                        <a:rPr lang="en-US" dirty="0"/>
                        <a:t>C</a:t>
                      </a:r>
                      <a:r>
                        <a:rPr lang="en-US" baseline="-25000" dirty="0"/>
                        <a:t>4</a:t>
                      </a:r>
                      <a:r>
                        <a:rPr lang="en-US" dirty="0"/>
                        <a:t>H</a:t>
                      </a:r>
                      <a:r>
                        <a:rPr lang="en-US" baseline="-25000" dirty="0"/>
                        <a:t>6</a:t>
                      </a:r>
                      <a:r>
                        <a:rPr lang="en-US" dirty="0"/>
                        <a:t>O</a:t>
                      </a:r>
                      <a:r>
                        <a:rPr lang="en-US" baseline="-25000" dirty="0"/>
                        <a:t>4</a:t>
                      </a:r>
                    </a:p>
                  </a:txBody>
                  <a:tcPr>
                    <a:solidFill>
                      <a:srgbClr val="CCECFF"/>
                    </a:solidFill>
                  </a:tcPr>
                </a:tc>
                <a:tc>
                  <a:txBody>
                    <a:bodyPr/>
                    <a:lstStyle/>
                    <a:p>
                      <a:pPr algn="ctr"/>
                      <a:endParaRPr lang="en-US" dirty="0"/>
                    </a:p>
                  </a:txBody>
                  <a:tcPr>
                    <a:solidFill>
                      <a:srgbClr val="CCECFF"/>
                    </a:solidFill>
                  </a:tcPr>
                </a:tc>
                <a:extLst>
                  <a:ext uri="{0D108BD9-81ED-4DB2-BD59-A6C34878D82A}">
                    <a16:rowId xmlns:a16="http://schemas.microsoft.com/office/drawing/2014/main" xmlns="" val="617550269"/>
                  </a:ext>
                </a:extLst>
              </a:tr>
              <a:tr h="443926">
                <a:tc>
                  <a:txBody>
                    <a:bodyPr/>
                    <a:lstStyle/>
                    <a:p>
                      <a:pPr algn="ctr"/>
                      <a:r>
                        <a:rPr lang="en-US" dirty="0" err="1"/>
                        <a:t>Acido</a:t>
                      </a:r>
                      <a:r>
                        <a:rPr lang="en-US" dirty="0"/>
                        <a:t> </a:t>
                      </a:r>
                      <a:r>
                        <a:rPr lang="en-US" dirty="0" err="1"/>
                        <a:t>Ossalico</a:t>
                      </a:r>
                      <a:endParaRPr lang="en-US" dirty="0"/>
                    </a:p>
                  </a:txBody>
                  <a:tcPr>
                    <a:solidFill>
                      <a:srgbClr val="E5F2F3"/>
                    </a:solidFill>
                  </a:tcPr>
                </a:tc>
                <a:tc>
                  <a:txBody>
                    <a:bodyPr/>
                    <a:lstStyle/>
                    <a:p>
                      <a:pPr algn="ctr"/>
                      <a:r>
                        <a:rPr lang="en-US" dirty="0"/>
                        <a:t>C</a:t>
                      </a:r>
                      <a:r>
                        <a:rPr lang="en-US" baseline="-25000" dirty="0"/>
                        <a:t>2</a:t>
                      </a:r>
                      <a:r>
                        <a:rPr lang="en-US" dirty="0"/>
                        <a:t>H</a:t>
                      </a:r>
                      <a:r>
                        <a:rPr lang="en-US" baseline="-25000" dirty="0"/>
                        <a:t>2</a:t>
                      </a:r>
                      <a:r>
                        <a:rPr lang="en-US" dirty="0"/>
                        <a:t>O</a:t>
                      </a:r>
                      <a:r>
                        <a:rPr lang="en-US" baseline="-25000" dirty="0"/>
                        <a:t>4</a:t>
                      </a:r>
                    </a:p>
                  </a:txBody>
                  <a:tcPr>
                    <a:solidFill>
                      <a:srgbClr val="E5F2F3"/>
                    </a:solidFill>
                  </a:tcPr>
                </a:tc>
                <a:tc>
                  <a:txBody>
                    <a:bodyPr/>
                    <a:lstStyle/>
                    <a:p>
                      <a:pPr algn="ctr"/>
                      <a:endParaRPr lang="en-US" dirty="0"/>
                    </a:p>
                  </a:txBody>
                  <a:tcPr>
                    <a:solidFill>
                      <a:srgbClr val="E5F2F3"/>
                    </a:solidFill>
                  </a:tcPr>
                </a:tc>
                <a:extLst>
                  <a:ext uri="{0D108BD9-81ED-4DB2-BD59-A6C34878D82A}">
                    <a16:rowId xmlns:a16="http://schemas.microsoft.com/office/drawing/2014/main" xmlns="" val="1936008832"/>
                  </a:ext>
                </a:extLst>
              </a:tr>
              <a:tr h="481800">
                <a:tc>
                  <a:txBody>
                    <a:bodyPr/>
                    <a:lstStyle/>
                    <a:p>
                      <a:pPr algn="ctr"/>
                      <a:r>
                        <a:rPr lang="en-US" dirty="0" err="1"/>
                        <a:t>Acido</a:t>
                      </a:r>
                      <a:r>
                        <a:rPr lang="en-US" dirty="0"/>
                        <a:t> </a:t>
                      </a:r>
                      <a:r>
                        <a:rPr lang="en-US" dirty="0" err="1"/>
                        <a:t>Nitrico</a:t>
                      </a:r>
                      <a:endParaRPr lang="en-US" dirty="0"/>
                    </a:p>
                  </a:txBody>
                  <a:tcPr>
                    <a:solidFill>
                      <a:srgbClr val="CCECFF"/>
                    </a:solidFill>
                  </a:tcPr>
                </a:tc>
                <a:tc>
                  <a:txBody>
                    <a:bodyPr/>
                    <a:lstStyle/>
                    <a:p>
                      <a:pPr algn="ctr"/>
                      <a:r>
                        <a:rPr lang="en-US" dirty="0"/>
                        <a:t>HNO</a:t>
                      </a:r>
                      <a:r>
                        <a:rPr lang="en-US" baseline="-25000" dirty="0"/>
                        <a:t>3</a:t>
                      </a:r>
                    </a:p>
                  </a:txBody>
                  <a:tcPr>
                    <a:solidFill>
                      <a:srgbClr val="CCECFF"/>
                    </a:solidFill>
                  </a:tcPr>
                </a:tc>
                <a:tc>
                  <a:txBody>
                    <a:bodyPr/>
                    <a:lstStyle/>
                    <a:p>
                      <a:pPr algn="ctr"/>
                      <a:endParaRPr lang="en-US" dirty="0"/>
                    </a:p>
                  </a:txBody>
                  <a:tcPr>
                    <a:solidFill>
                      <a:srgbClr val="CCECFF"/>
                    </a:solidFill>
                  </a:tcPr>
                </a:tc>
                <a:extLst>
                  <a:ext uri="{0D108BD9-81ED-4DB2-BD59-A6C34878D82A}">
                    <a16:rowId xmlns:a16="http://schemas.microsoft.com/office/drawing/2014/main" xmlns="" val="2893682668"/>
                  </a:ext>
                </a:extLst>
              </a:tr>
            </a:tbl>
          </a:graphicData>
        </a:graphic>
      </p:graphicFrame>
      <p:grpSp>
        <p:nvGrpSpPr>
          <p:cNvPr id="2" name="Gruppo 1">
            <a:extLst>
              <a:ext uri="{FF2B5EF4-FFF2-40B4-BE49-F238E27FC236}">
                <a16:creationId xmlns:a16="http://schemas.microsoft.com/office/drawing/2014/main" xmlns="" id="{FA4B8E8A-E5D4-56CE-C001-54DE88507F5B}"/>
              </a:ext>
            </a:extLst>
          </p:cNvPr>
          <p:cNvGrpSpPr/>
          <p:nvPr/>
        </p:nvGrpSpPr>
        <p:grpSpPr>
          <a:xfrm>
            <a:off x="6057881" y="3121569"/>
            <a:ext cx="1256676" cy="3043734"/>
            <a:chOff x="6057881" y="3121569"/>
            <a:chExt cx="1256676" cy="3043734"/>
          </a:xfrm>
        </p:grpSpPr>
        <p:pic>
          <p:nvPicPr>
            <p:cNvPr id="2062" name="Kép 93">
              <a:extLst>
                <a:ext uri="{FF2B5EF4-FFF2-40B4-BE49-F238E27FC236}">
                  <a16:creationId xmlns:a16="http://schemas.microsoft.com/office/drawing/2014/main" xmlns="" id="{6FCB97A8-A4E7-4C28-432E-A2A5C5307E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3121569"/>
              <a:ext cx="614862" cy="614862"/>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GHS07: Exclamation mark">
              <a:extLst>
                <a:ext uri="{FF2B5EF4-FFF2-40B4-BE49-F238E27FC236}">
                  <a16:creationId xmlns:a16="http://schemas.microsoft.com/office/drawing/2014/main" xmlns="" id="{E978AF7A-8D20-B8DE-997F-A3547AC53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020" y="3850438"/>
              <a:ext cx="499638" cy="49963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xmlns="" id="{FAE2967E-26C2-E9F7-016F-AD8777633F47}"/>
                </a:ext>
              </a:extLst>
            </p:cNvPr>
            <p:cNvPicPr>
              <a:picLocks noChangeAspect="1"/>
            </p:cNvPicPr>
            <p:nvPr/>
          </p:nvPicPr>
          <p:blipFill>
            <a:blip r:embed="rId4"/>
            <a:stretch>
              <a:fillRect/>
            </a:stretch>
          </p:blipFill>
          <p:spPr>
            <a:xfrm>
              <a:off x="6057881" y="5213678"/>
              <a:ext cx="499915" cy="499915"/>
            </a:xfrm>
            <a:prstGeom prst="rect">
              <a:avLst/>
            </a:prstGeom>
          </p:spPr>
        </p:pic>
        <p:pic>
          <p:nvPicPr>
            <p:cNvPr id="2065" name="Picture 17" descr="GHS05: Corrosive">
              <a:extLst>
                <a:ext uri="{FF2B5EF4-FFF2-40B4-BE49-F238E27FC236}">
                  <a16:creationId xmlns:a16="http://schemas.microsoft.com/office/drawing/2014/main" xmlns="" id="{D7A862FF-60FB-0FC3-EA97-30AB8B1D5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2675" y="3834091"/>
              <a:ext cx="499639" cy="49963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xmlns="" id="{D713BDC2-596F-EFB3-344A-B8C69EDE0FA1}"/>
                </a:ext>
              </a:extLst>
            </p:cNvPr>
            <p:cNvPicPr>
              <a:picLocks noChangeAspect="1"/>
            </p:cNvPicPr>
            <p:nvPr/>
          </p:nvPicPr>
          <p:blipFill>
            <a:blip r:embed="rId6"/>
            <a:stretch>
              <a:fillRect/>
            </a:stretch>
          </p:blipFill>
          <p:spPr>
            <a:xfrm>
              <a:off x="6058020" y="5665388"/>
              <a:ext cx="499915" cy="499915"/>
            </a:xfrm>
            <a:prstGeom prst="rect">
              <a:avLst/>
            </a:prstGeom>
          </p:spPr>
        </p:pic>
        <p:pic>
          <p:nvPicPr>
            <p:cNvPr id="9" name="Immagine 8">
              <a:extLst>
                <a:ext uri="{FF2B5EF4-FFF2-40B4-BE49-F238E27FC236}">
                  <a16:creationId xmlns:a16="http://schemas.microsoft.com/office/drawing/2014/main" xmlns="" id="{58AB81FD-5767-CEF1-FD4B-7482B1B6D5EF}"/>
                </a:ext>
              </a:extLst>
            </p:cNvPr>
            <p:cNvPicPr>
              <a:picLocks noChangeAspect="1"/>
            </p:cNvPicPr>
            <p:nvPr/>
          </p:nvPicPr>
          <p:blipFill>
            <a:blip r:embed="rId7"/>
            <a:stretch>
              <a:fillRect/>
            </a:stretch>
          </p:blipFill>
          <p:spPr>
            <a:xfrm>
              <a:off x="6429673" y="4350076"/>
              <a:ext cx="499915" cy="499915"/>
            </a:xfrm>
            <a:prstGeom prst="rect">
              <a:avLst/>
            </a:prstGeom>
          </p:spPr>
        </p:pic>
        <p:pic>
          <p:nvPicPr>
            <p:cNvPr id="2066" name="Picture 18" descr="GHS03: Oxidizing">
              <a:extLst>
                <a:ext uri="{FF2B5EF4-FFF2-40B4-BE49-F238E27FC236}">
                  <a16:creationId xmlns:a16="http://schemas.microsoft.com/office/drawing/2014/main" xmlns="" id="{3F211EF8-653A-4D83-74CE-00E502941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2399" y="5647859"/>
              <a:ext cx="502158" cy="502158"/>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xmlns="" id="{1EE1A567-F639-F831-46D1-FC387ED9DAC8}"/>
                </a:ext>
              </a:extLst>
            </p:cNvPr>
            <p:cNvPicPr>
              <a:picLocks noChangeAspect="1"/>
            </p:cNvPicPr>
            <p:nvPr/>
          </p:nvPicPr>
          <p:blipFill>
            <a:blip r:embed="rId6"/>
            <a:stretch>
              <a:fillRect/>
            </a:stretch>
          </p:blipFill>
          <p:spPr>
            <a:xfrm>
              <a:off x="6812399" y="5193806"/>
              <a:ext cx="499915" cy="499915"/>
            </a:xfrm>
            <a:prstGeom prst="rect">
              <a:avLst/>
            </a:prstGeom>
          </p:spPr>
        </p:pic>
      </p:grpSp>
      <p:sp>
        <p:nvSpPr>
          <p:cNvPr id="14" name="Title 1">
            <a:extLst>
              <a:ext uri="{FF2B5EF4-FFF2-40B4-BE49-F238E27FC236}">
                <a16:creationId xmlns:a16="http://schemas.microsoft.com/office/drawing/2014/main" xmlns="" id="{CBDCAC49-342A-D452-A28A-F18CDB1ED047}"/>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22500346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D4E0B344-4DEA-CF0D-99C7-665D8379004A}"/>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343018" y="1974850"/>
            <a:ext cx="8420976" cy="3323987"/>
          </a:xfrm>
          <a:prstGeom prst="rect">
            <a:avLst/>
          </a:prstGeom>
        </p:spPr>
        <p:txBody>
          <a:bodyPr wrap="square">
            <a:spAutoFit/>
          </a:bodyPr>
          <a:lstStyle/>
          <a:p>
            <a:pPr marL="342900" indent="-342900" algn="just">
              <a:buAutoNum type="arabicParenR"/>
            </a:pPr>
            <a:r>
              <a:rPr lang="en-US" sz="2400" b="1" dirty="0" err="1"/>
              <a:t>Preparazione</a:t>
            </a:r>
            <a:r>
              <a:rPr lang="en-US" sz="2400" b="1" dirty="0"/>
              <a:t> </a:t>
            </a:r>
            <a:r>
              <a:rPr lang="en-US" sz="2400" b="1" dirty="0" err="1"/>
              <a:t>delle</a:t>
            </a:r>
            <a:r>
              <a:rPr lang="en-US" sz="2400" b="1" dirty="0"/>
              <a:t> </a:t>
            </a:r>
            <a:r>
              <a:rPr lang="en-US" sz="2400" b="1" dirty="0" err="1"/>
              <a:t>Soluzioni</a:t>
            </a:r>
            <a:r>
              <a:rPr lang="en-US" sz="2400" b="1" dirty="0"/>
              <a:t> di </a:t>
            </a:r>
            <a:r>
              <a:rPr lang="en-US" sz="2400" b="1" dirty="0" err="1"/>
              <a:t>Acidi</a:t>
            </a:r>
            <a:r>
              <a:rPr lang="en-US" sz="2400" b="1" dirty="0"/>
              <a:t> </a:t>
            </a:r>
            <a:r>
              <a:rPr lang="en-US" sz="2400" b="1" dirty="0" err="1"/>
              <a:t>Organici</a:t>
            </a:r>
            <a:endParaRPr lang="en-US" sz="2400" b="1" dirty="0"/>
          </a:p>
          <a:p>
            <a:pPr algn="just"/>
            <a:r>
              <a:rPr lang="en-US" dirty="0" err="1"/>
              <a:t>Pesare</a:t>
            </a:r>
            <a:r>
              <a:rPr lang="en-US" dirty="0"/>
              <a:t> </a:t>
            </a:r>
            <a:r>
              <a:rPr lang="en-US" dirty="0" err="1"/>
              <a:t>l’acido</a:t>
            </a:r>
            <a:r>
              <a:rPr lang="en-US" dirty="0"/>
              <a:t> </a:t>
            </a:r>
            <a:r>
              <a:rPr lang="en-US" dirty="0" err="1"/>
              <a:t>organico</a:t>
            </a:r>
            <a:r>
              <a:rPr lang="en-US" dirty="0"/>
              <a:t> in un </a:t>
            </a:r>
            <a:r>
              <a:rPr lang="en-US" dirty="0" err="1"/>
              <a:t>becker</a:t>
            </a:r>
            <a:r>
              <a:rPr lang="en-US" dirty="0"/>
              <a:t> e </a:t>
            </a:r>
            <a:r>
              <a:rPr lang="en-US" dirty="0" err="1"/>
              <a:t>aggiungere</a:t>
            </a:r>
            <a:r>
              <a:rPr lang="en-US" dirty="0"/>
              <a:t> 20mL di </a:t>
            </a:r>
            <a:r>
              <a:rPr lang="en-US" dirty="0" err="1"/>
              <a:t>acqua</a:t>
            </a:r>
            <a:r>
              <a:rPr lang="en-US" dirty="0"/>
              <a:t> distillate; </a:t>
            </a:r>
            <a:r>
              <a:rPr lang="en-US" dirty="0" err="1"/>
              <a:t>mettere</a:t>
            </a:r>
            <a:r>
              <a:rPr lang="en-US" dirty="0"/>
              <a:t> il </a:t>
            </a:r>
            <a:r>
              <a:rPr lang="en-US" dirty="0" err="1"/>
              <a:t>becker</a:t>
            </a:r>
            <a:r>
              <a:rPr lang="en-US" dirty="0"/>
              <a:t> </a:t>
            </a:r>
            <a:r>
              <a:rPr lang="en-US" dirty="0" err="1"/>
              <a:t>su</a:t>
            </a:r>
            <a:r>
              <a:rPr lang="en-US" dirty="0"/>
              <a:t> </a:t>
            </a:r>
            <a:r>
              <a:rPr lang="en-US" dirty="0" err="1"/>
              <a:t>una</a:t>
            </a:r>
            <a:r>
              <a:rPr lang="en-US" dirty="0"/>
              <a:t> </a:t>
            </a:r>
            <a:r>
              <a:rPr lang="en-US" dirty="0" err="1"/>
              <a:t>piastra</a:t>
            </a:r>
            <a:r>
              <a:rPr lang="en-US" dirty="0"/>
              <a:t> </a:t>
            </a:r>
            <a:r>
              <a:rPr lang="en-US" dirty="0" err="1"/>
              <a:t>magnetica</a:t>
            </a:r>
            <a:r>
              <a:rPr lang="en-US" dirty="0"/>
              <a:t> con un </a:t>
            </a:r>
            <a:r>
              <a:rPr lang="en-US" dirty="0" err="1"/>
              <a:t>agitatore</a:t>
            </a:r>
            <a:r>
              <a:rPr lang="en-US" dirty="0"/>
              <a:t> </a:t>
            </a:r>
            <a:r>
              <a:rPr lang="en-US" dirty="0" err="1"/>
              <a:t>magnetico</a:t>
            </a:r>
            <a:r>
              <a:rPr lang="en-US" dirty="0"/>
              <a:t> </a:t>
            </a:r>
            <a:r>
              <a:rPr lang="en-US" dirty="0" err="1"/>
              <a:t>all’interno</a:t>
            </a:r>
            <a:r>
              <a:rPr lang="en-US" dirty="0"/>
              <a:t> </a:t>
            </a:r>
            <a:r>
              <a:rPr lang="en-US" dirty="0" err="1"/>
              <a:t>così</a:t>
            </a:r>
            <a:r>
              <a:rPr lang="en-US" dirty="0"/>
              <a:t> da </a:t>
            </a:r>
            <a:r>
              <a:rPr lang="en-US" dirty="0" err="1"/>
              <a:t>dissolvere</a:t>
            </a:r>
            <a:r>
              <a:rPr lang="en-US" dirty="0"/>
              <a:t> </a:t>
            </a:r>
            <a:r>
              <a:rPr lang="en-US" dirty="0" err="1"/>
              <a:t>completamente</a:t>
            </a:r>
            <a:r>
              <a:rPr lang="en-US" dirty="0"/>
              <a:t> </a:t>
            </a:r>
            <a:r>
              <a:rPr lang="en-US" dirty="0" err="1"/>
              <a:t>l’acido</a:t>
            </a:r>
            <a:r>
              <a:rPr lang="en-US" dirty="0"/>
              <a:t> </a:t>
            </a:r>
            <a:r>
              <a:rPr lang="en-US" dirty="0" err="1"/>
              <a:t>organico</a:t>
            </a:r>
            <a:r>
              <a:rPr lang="en-US" dirty="0"/>
              <a:t>. </a:t>
            </a:r>
          </a:p>
          <a:p>
            <a:pPr algn="just"/>
            <a:endParaRPr lang="en-US" dirty="0"/>
          </a:p>
          <a:p>
            <a:pPr algn="just"/>
            <a:r>
              <a:rPr lang="en-US" sz="2400" b="1" dirty="0"/>
              <a:t>2) </a:t>
            </a:r>
            <a:r>
              <a:rPr lang="en-US" sz="2400" b="1" dirty="0" err="1"/>
              <a:t>Preparazione</a:t>
            </a:r>
            <a:r>
              <a:rPr lang="en-US" sz="2400" b="1" dirty="0"/>
              <a:t> </a:t>
            </a:r>
            <a:r>
              <a:rPr lang="en-US" sz="2400" b="1" dirty="0" err="1"/>
              <a:t>delle</a:t>
            </a:r>
            <a:r>
              <a:rPr lang="en-US" sz="2400" b="1" dirty="0"/>
              <a:t> </a:t>
            </a:r>
            <a:r>
              <a:rPr lang="en-US" sz="2400" b="1" dirty="0" err="1"/>
              <a:t>Soluzioni</a:t>
            </a:r>
            <a:r>
              <a:rPr lang="en-US" sz="2400" b="1" dirty="0"/>
              <a:t> di </a:t>
            </a:r>
            <a:r>
              <a:rPr lang="en-US" sz="2400" b="1" dirty="0" err="1"/>
              <a:t>Acidi</a:t>
            </a:r>
            <a:r>
              <a:rPr lang="en-US" sz="2400" b="1" dirty="0"/>
              <a:t> </a:t>
            </a:r>
            <a:r>
              <a:rPr lang="en-US" sz="2400" b="1" dirty="0" err="1"/>
              <a:t>Inorganici</a:t>
            </a:r>
            <a:endParaRPr lang="en-US" sz="2400" b="1" dirty="0"/>
          </a:p>
          <a:p>
            <a:pPr algn="just"/>
            <a:r>
              <a:rPr lang="en-US" dirty="0" err="1"/>
              <a:t>Prendere</a:t>
            </a:r>
            <a:r>
              <a:rPr lang="en-US" dirty="0"/>
              <a:t> un </a:t>
            </a:r>
            <a:r>
              <a:rPr lang="en-US" dirty="0" err="1"/>
              <a:t>becker</a:t>
            </a:r>
            <a:r>
              <a:rPr lang="en-US" dirty="0"/>
              <a:t> e </a:t>
            </a:r>
            <a:r>
              <a:rPr lang="en-US" dirty="0" err="1"/>
              <a:t>mettere</a:t>
            </a:r>
            <a:r>
              <a:rPr lang="en-US" dirty="0"/>
              <a:t> 10mL di </a:t>
            </a:r>
            <a:r>
              <a:rPr lang="en-US" dirty="0" err="1"/>
              <a:t>acqua</a:t>
            </a:r>
            <a:r>
              <a:rPr lang="en-US" dirty="0"/>
              <a:t> </a:t>
            </a:r>
            <a:r>
              <a:rPr lang="en-US" dirty="0" err="1"/>
              <a:t>distillata</a:t>
            </a:r>
            <a:r>
              <a:rPr lang="en-US" dirty="0"/>
              <a:t>; </a:t>
            </a:r>
            <a:r>
              <a:rPr lang="en-US" dirty="0" err="1"/>
              <a:t>usando</a:t>
            </a:r>
            <a:r>
              <a:rPr lang="en-US" dirty="0"/>
              <a:t> </a:t>
            </a:r>
            <a:r>
              <a:rPr lang="en-US" dirty="0" err="1"/>
              <a:t>una</a:t>
            </a:r>
            <a:r>
              <a:rPr lang="en-US" dirty="0"/>
              <a:t> </a:t>
            </a:r>
            <a:r>
              <a:rPr lang="en-US" dirty="0" err="1"/>
              <a:t>siringa</a:t>
            </a:r>
            <a:r>
              <a:rPr lang="en-US" dirty="0"/>
              <a:t> </a:t>
            </a:r>
            <a:r>
              <a:rPr lang="en-US" dirty="0" err="1"/>
              <a:t>lunga</a:t>
            </a:r>
            <a:r>
              <a:rPr lang="en-US" dirty="0"/>
              <a:t>, </a:t>
            </a:r>
            <a:r>
              <a:rPr lang="en-US" dirty="0" err="1"/>
              <a:t>prelevare</a:t>
            </a:r>
            <a:r>
              <a:rPr lang="en-US" dirty="0"/>
              <a:t> 2mL di HNO</a:t>
            </a:r>
            <a:r>
              <a:rPr lang="en-US" baseline="-25000" dirty="0"/>
              <a:t>3</a:t>
            </a:r>
            <a:r>
              <a:rPr lang="en-US" dirty="0"/>
              <a:t> 65% e </a:t>
            </a:r>
            <a:r>
              <a:rPr lang="en-US" dirty="0" err="1"/>
              <a:t>metterlo</a:t>
            </a:r>
            <a:r>
              <a:rPr lang="en-US" dirty="0"/>
              <a:t> </a:t>
            </a:r>
            <a:r>
              <a:rPr lang="en-US" dirty="0" err="1"/>
              <a:t>nel</a:t>
            </a:r>
            <a:r>
              <a:rPr lang="en-US" dirty="0"/>
              <a:t> </a:t>
            </a:r>
            <a:r>
              <a:rPr lang="en-US" dirty="0" err="1"/>
              <a:t>becker</a:t>
            </a:r>
            <a:r>
              <a:rPr lang="en-US" dirty="0"/>
              <a:t>; </a:t>
            </a:r>
            <a:r>
              <a:rPr lang="en-US" dirty="0" err="1"/>
              <a:t>aggiungere</a:t>
            </a:r>
            <a:r>
              <a:rPr lang="en-US" dirty="0"/>
              <a:t> 10mL di </a:t>
            </a:r>
            <a:r>
              <a:rPr lang="en-US" dirty="0" err="1"/>
              <a:t>acqua</a:t>
            </a:r>
            <a:r>
              <a:rPr lang="en-US" dirty="0"/>
              <a:t> in </a:t>
            </a:r>
            <a:r>
              <a:rPr lang="en-US" dirty="0" err="1"/>
              <a:t>più</a:t>
            </a:r>
            <a:r>
              <a:rPr lang="en-US" dirty="0"/>
              <a:t> e </a:t>
            </a:r>
            <a:r>
              <a:rPr lang="en-US" dirty="0" err="1"/>
              <a:t>inserire</a:t>
            </a:r>
            <a:r>
              <a:rPr lang="en-US" dirty="0"/>
              <a:t> un agitator </a:t>
            </a:r>
            <a:r>
              <a:rPr lang="en-US" dirty="0" err="1"/>
              <a:t>magnetico</a:t>
            </a:r>
            <a:r>
              <a:rPr lang="en-US" dirty="0"/>
              <a:t>;  </a:t>
            </a:r>
            <a:r>
              <a:rPr lang="en-US" dirty="0" err="1"/>
              <a:t>agitare</a:t>
            </a:r>
            <a:r>
              <a:rPr lang="en-US" dirty="0"/>
              <a:t> per </a:t>
            </a:r>
            <a:r>
              <a:rPr lang="en-US" dirty="0" err="1"/>
              <a:t>pochi</a:t>
            </a:r>
            <a:r>
              <a:rPr lang="en-US" dirty="0"/>
              <a:t> </a:t>
            </a:r>
            <a:r>
              <a:rPr lang="en-US" dirty="0" err="1"/>
              <a:t>minuti</a:t>
            </a:r>
            <a:r>
              <a:rPr lang="en-US" dirty="0"/>
              <a:t>.</a:t>
            </a:r>
          </a:p>
          <a:p>
            <a:pPr algn="just"/>
            <a:endParaRPr lang="en-US" dirty="0"/>
          </a:p>
          <a:p>
            <a:pPr algn="just"/>
            <a:endParaRPr lang="en-US" dirty="0"/>
          </a:p>
        </p:txBody>
      </p:sp>
      <p:sp>
        <p:nvSpPr>
          <p:cNvPr id="8" name="CasellaDiTesto 7">
            <a:extLst>
              <a:ext uri="{FF2B5EF4-FFF2-40B4-BE49-F238E27FC236}">
                <a16:creationId xmlns:a16="http://schemas.microsoft.com/office/drawing/2014/main" xmlns="" id="{83963D21-FA08-6CE4-26E3-66E354FEA88E}"/>
              </a:ext>
            </a:extLst>
          </p:cNvPr>
          <p:cNvSpPr txBox="1"/>
          <p:nvPr/>
        </p:nvSpPr>
        <p:spPr>
          <a:xfrm>
            <a:off x="738630" y="5085184"/>
            <a:ext cx="7666740" cy="993926"/>
          </a:xfrm>
          <a:prstGeom prst="rect">
            <a:avLst/>
          </a:prstGeom>
          <a:noFill/>
        </p:spPr>
        <p:txBody>
          <a:bodyPr wrap="square">
            <a:spAutoFit/>
          </a:bodyPr>
          <a:lstStyle/>
          <a:p>
            <a:pPr lvl="0" algn="ctr">
              <a:lnSpc>
                <a:spcPct val="107000"/>
              </a:lnSpc>
              <a:spcAft>
                <a:spcPts val="800"/>
              </a:spcAft>
            </a:pPr>
            <a:r>
              <a:rPr lang="it-IT" sz="2800" b="1" i="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ATTENZIONE!! L'acido nitrico è pericoloso: lavorare con l'acido sotto cappa e con attenzione</a:t>
            </a:r>
            <a:r>
              <a:rPr lang="en-GB" sz="2800" b="1" i="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endParaRPr lang="it-IT" sz="24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xmlns="" id="{B1D7503D-9D21-30E6-780C-D238471B4473}"/>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27495744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xmlns="" id="{57E68F5A-9109-EF27-2985-3C57FE5DC85D}"/>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323527" y="2064290"/>
            <a:ext cx="6438745" cy="5047536"/>
          </a:xfrm>
          <a:prstGeom prst="rect">
            <a:avLst/>
          </a:prstGeom>
        </p:spPr>
        <p:txBody>
          <a:bodyPr wrap="square">
            <a:spAutoFit/>
          </a:bodyPr>
          <a:lstStyle/>
          <a:p>
            <a:pPr algn="just"/>
            <a:r>
              <a:rPr lang="en-US" sz="2400" b="1" dirty="0"/>
              <a:t>3) </a:t>
            </a:r>
            <a:r>
              <a:rPr lang="en-US" sz="2400" b="1" dirty="0" err="1"/>
              <a:t>Processo</a:t>
            </a:r>
            <a:r>
              <a:rPr lang="en-US" sz="2400" b="1" dirty="0"/>
              <a:t> di </a:t>
            </a:r>
            <a:r>
              <a:rPr lang="en-US" sz="2400" b="1" dirty="0" err="1"/>
              <a:t>Lisciviazione</a:t>
            </a:r>
            <a:endParaRPr lang="en-US" sz="2400" b="1" dirty="0"/>
          </a:p>
          <a:p>
            <a:pPr marL="285750" indent="-285750" algn="just">
              <a:buFontTx/>
              <a:buChar char="-"/>
            </a:pPr>
            <a:r>
              <a:rPr lang="en-US" dirty="0" err="1"/>
              <a:t>Pesare</a:t>
            </a:r>
            <a:r>
              <a:rPr lang="en-US" dirty="0"/>
              <a:t> la </a:t>
            </a:r>
            <a:r>
              <a:rPr lang="en-US" dirty="0" err="1"/>
              <a:t>stessa</a:t>
            </a:r>
            <a:r>
              <a:rPr lang="en-US" dirty="0"/>
              <a:t> </a:t>
            </a:r>
            <a:r>
              <a:rPr lang="en-US" dirty="0" err="1"/>
              <a:t>quantità</a:t>
            </a:r>
            <a:r>
              <a:rPr lang="en-US" dirty="0"/>
              <a:t> di LiCoO</a:t>
            </a:r>
            <a:r>
              <a:rPr lang="en-US" baseline="-25000" dirty="0"/>
              <a:t>2</a:t>
            </a:r>
            <a:r>
              <a:rPr lang="en-US" dirty="0"/>
              <a:t> per </a:t>
            </a:r>
            <a:r>
              <a:rPr lang="en-US" dirty="0" err="1"/>
              <a:t>i</a:t>
            </a:r>
            <a:r>
              <a:rPr lang="en-US" dirty="0"/>
              <a:t> </a:t>
            </a:r>
            <a:r>
              <a:rPr lang="en-US" dirty="0" err="1"/>
              <a:t>diversi</a:t>
            </a:r>
            <a:r>
              <a:rPr lang="en-US" dirty="0"/>
              <a:t> test: </a:t>
            </a:r>
            <a:r>
              <a:rPr lang="en-US" dirty="0" err="1"/>
              <a:t>considerare</a:t>
            </a:r>
            <a:r>
              <a:rPr lang="en-US" dirty="0"/>
              <a:t> </a:t>
            </a:r>
            <a:r>
              <a:rPr lang="en-US" dirty="0" err="1"/>
              <a:t>che</a:t>
            </a:r>
            <a:r>
              <a:rPr lang="en-US" dirty="0"/>
              <a:t> il </a:t>
            </a:r>
            <a:r>
              <a:rPr lang="en-US" dirty="0" err="1"/>
              <a:t>rapporto</a:t>
            </a:r>
            <a:r>
              <a:rPr lang="en-US" dirty="0"/>
              <a:t> </a:t>
            </a:r>
            <a:r>
              <a:rPr lang="en-US" dirty="0" err="1"/>
              <a:t>tra</a:t>
            </a:r>
            <a:r>
              <a:rPr lang="en-US" dirty="0"/>
              <a:t> LiCoO</a:t>
            </a:r>
            <a:r>
              <a:rPr lang="en-US" baseline="-25000" dirty="0"/>
              <a:t>2 </a:t>
            </a:r>
            <a:r>
              <a:rPr lang="en-US" dirty="0"/>
              <a:t>e la </a:t>
            </a:r>
            <a:r>
              <a:rPr lang="en-US" dirty="0" err="1"/>
              <a:t>soluzione</a:t>
            </a:r>
            <a:r>
              <a:rPr lang="en-US" dirty="0"/>
              <a:t> </a:t>
            </a:r>
            <a:r>
              <a:rPr lang="en-US" dirty="0" err="1"/>
              <a:t>acida</a:t>
            </a:r>
            <a:r>
              <a:rPr lang="en-US" dirty="0"/>
              <a:t> </a:t>
            </a:r>
            <a:r>
              <a:rPr lang="en-US" dirty="0" err="1"/>
              <a:t>dev’essere</a:t>
            </a:r>
            <a:r>
              <a:rPr lang="en-US" dirty="0"/>
              <a:t> di </a:t>
            </a:r>
            <a:r>
              <a:rPr lang="en-US" b="1" dirty="0">
                <a:solidFill>
                  <a:srgbClr val="FF0000"/>
                </a:solidFill>
              </a:rPr>
              <a:t>20 g(</a:t>
            </a:r>
            <a:r>
              <a:rPr lang="en-US" b="1" dirty="0" err="1">
                <a:solidFill>
                  <a:srgbClr val="FF0000"/>
                </a:solidFill>
              </a:rPr>
              <a:t>solido</a:t>
            </a:r>
            <a:r>
              <a:rPr lang="en-US" b="1" dirty="0">
                <a:solidFill>
                  <a:srgbClr val="FF0000"/>
                </a:solidFill>
              </a:rPr>
              <a:t>)/L(</a:t>
            </a:r>
            <a:r>
              <a:rPr lang="en-US" b="1" dirty="0" err="1">
                <a:solidFill>
                  <a:srgbClr val="FF0000"/>
                </a:solidFill>
              </a:rPr>
              <a:t>liquido</a:t>
            </a:r>
            <a:r>
              <a:rPr lang="en-US" b="1" dirty="0">
                <a:solidFill>
                  <a:srgbClr val="FF0000"/>
                </a:solidFill>
              </a:rPr>
              <a:t>)</a:t>
            </a:r>
          </a:p>
          <a:p>
            <a:pPr marL="285750" indent="-285750" algn="just">
              <a:buFontTx/>
              <a:buChar char="-"/>
            </a:pPr>
            <a:endParaRPr lang="en-US" b="1" dirty="0">
              <a:solidFill>
                <a:srgbClr val="FF0000"/>
              </a:solidFill>
            </a:endParaRPr>
          </a:p>
          <a:p>
            <a:pPr marL="285750" indent="-285750" algn="just">
              <a:buFontTx/>
              <a:buChar char="-"/>
            </a:pPr>
            <a:r>
              <a:rPr lang="it-IT" sz="1800" dirty="0">
                <a:effectLst/>
                <a:latin typeface="Calibri" panose="020F0502020204030204" pitchFamily="34" charset="0"/>
                <a:ea typeface="Calibri" panose="020F0502020204030204" pitchFamily="34" charset="0"/>
              </a:rPr>
              <a:t>Montare il sistema di riscaldamento come si vede in figura </a:t>
            </a:r>
            <a:r>
              <a:rPr lang="it-IT" sz="1800" i="1" dirty="0">
                <a:effectLst/>
                <a:latin typeface="Calibri" panose="020F0502020204030204" pitchFamily="34" charset="0"/>
                <a:ea typeface="Calibri" panose="020F0502020204030204" pitchFamily="34" charset="0"/>
              </a:rPr>
              <a:t>(se non è possibile utilizzare questo sistema, può essere sostituito con una </a:t>
            </a:r>
            <a:r>
              <a:rPr lang="it-IT" sz="1800" i="1" dirty="0" err="1">
                <a:effectLst/>
                <a:latin typeface="Calibri" panose="020F0502020204030204" pitchFamily="34" charset="0"/>
                <a:ea typeface="Calibri" panose="020F0502020204030204" pitchFamily="34" charset="0"/>
              </a:rPr>
              <a:t>vial</a:t>
            </a:r>
            <a:r>
              <a:rPr lang="it-IT" sz="1800" i="1" dirty="0">
                <a:effectLst/>
                <a:latin typeface="Calibri" panose="020F0502020204030204" pitchFamily="34" charset="0"/>
                <a:ea typeface="Calibri" panose="020F0502020204030204" pitchFamily="34" charset="0"/>
              </a:rPr>
              <a:t> da 100 ml senza il sistema di condensazione)</a:t>
            </a:r>
            <a:endParaRPr lang="en-US" sz="1800" i="1" dirty="0">
              <a:effectLst/>
              <a:latin typeface="Calibri" panose="020F0502020204030204" pitchFamily="34" charset="0"/>
              <a:ea typeface="Calibri" panose="020F0502020204030204" pitchFamily="34" charset="0"/>
            </a:endParaRPr>
          </a:p>
          <a:p>
            <a:pPr marL="285750" indent="-285750" algn="just">
              <a:buFontTx/>
              <a:buChar char="-"/>
            </a:pPr>
            <a:endParaRPr lang="en-US" dirty="0"/>
          </a:p>
          <a:p>
            <a:pPr marL="285750" indent="-285750" algn="just">
              <a:buFontTx/>
              <a:buChar char="-"/>
            </a:pPr>
            <a:r>
              <a:rPr lang="it-IT" dirty="0"/>
              <a:t>Il sistema di lisciviazione deve essere preparato rispettando le seguenti condizioni per consentire il confronto diretto dei risultati:</a:t>
            </a:r>
            <a:endParaRPr lang="en-US" dirty="0">
              <a:solidFill>
                <a:srgbClr val="0000FF"/>
              </a:solidFill>
            </a:endParaRPr>
          </a:p>
          <a:p>
            <a:pPr algn="ctr"/>
            <a:r>
              <a:rPr lang="en-US" sz="2800" b="1" dirty="0">
                <a:solidFill>
                  <a:srgbClr val="0000FF"/>
                </a:solidFill>
              </a:rPr>
              <a:t>75°C per 1h</a:t>
            </a:r>
          </a:p>
          <a:p>
            <a:pPr algn="ctr"/>
            <a:endParaRPr lang="en-US" dirty="0">
              <a:highlight>
                <a:srgbClr val="FFFF00"/>
              </a:highlight>
            </a:endParaRPr>
          </a:p>
          <a:p>
            <a:pPr algn="ctr"/>
            <a:endParaRPr lang="en-US" dirty="0"/>
          </a:p>
          <a:p>
            <a:pPr algn="just"/>
            <a:endParaRPr lang="en-US" dirty="0"/>
          </a:p>
          <a:p>
            <a:pPr algn="just"/>
            <a:endParaRPr lang="en-US" dirty="0"/>
          </a:p>
        </p:txBody>
      </p:sp>
      <p:sp>
        <p:nvSpPr>
          <p:cNvPr id="4" name="Rettangolo 3">
            <a:extLst>
              <a:ext uri="{FF2B5EF4-FFF2-40B4-BE49-F238E27FC236}">
                <a16:creationId xmlns:a16="http://schemas.microsoft.com/office/drawing/2014/main" xmlns="" id="{F568608C-25A3-D720-D6CB-AF8E5E9821D9}"/>
              </a:ext>
            </a:extLst>
          </p:cNvPr>
          <p:cNvSpPr/>
          <p:nvPr/>
        </p:nvSpPr>
        <p:spPr>
          <a:xfrm>
            <a:off x="2470286" y="5278049"/>
            <a:ext cx="2145225" cy="1008112"/>
          </a:xfrm>
          <a:prstGeom prst="rect">
            <a:avLst/>
          </a:prstGeom>
          <a:noFill/>
          <a:ln>
            <a:solidFill>
              <a:srgbClr val="33CC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grpSp>
        <p:nvGrpSpPr>
          <p:cNvPr id="5" name="Gruppo 4">
            <a:extLst>
              <a:ext uri="{FF2B5EF4-FFF2-40B4-BE49-F238E27FC236}">
                <a16:creationId xmlns:a16="http://schemas.microsoft.com/office/drawing/2014/main" xmlns="" id="{C5AA23B9-1540-BFFC-253D-03030FC88309}"/>
              </a:ext>
            </a:extLst>
          </p:cNvPr>
          <p:cNvGrpSpPr>
            <a:grpSpLocks noChangeAspect="1"/>
          </p:cNvGrpSpPr>
          <p:nvPr/>
        </p:nvGrpSpPr>
        <p:grpSpPr>
          <a:xfrm>
            <a:off x="6847453" y="1700808"/>
            <a:ext cx="1973020" cy="4683158"/>
            <a:chOff x="3358146" y="0"/>
            <a:chExt cx="2573970" cy="5904991"/>
          </a:xfrm>
        </p:grpSpPr>
        <p:pic>
          <p:nvPicPr>
            <p:cNvPr id="6" name="Immagine 5">
              <a:extLst>
                <a:ext uri="{FF2B5EF4-FFF2-40B4-BE49-F238E27FC236}">
                  <a16:creationId xmlns:a16="http://schemas.microsoft.com/office/drawing/2014/main" xmlns="" id="{116D913C-2840-EBCA-289C-3C9FDD09B5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872" t="10659" r="34130"/>
            <a:stretch/>
          </p:blipFill>
          <p:spPr bwMode="auto">
            <a:xfrm>
              <a:off x="3690048" y="0"/>
              <a:ext cx="2114835" cy="5904991"/>
            </a:xfrm>
            <a:prstGeom prst="rect">
              <a:avLst/>
            </a:prstGeom>
            <a:noFill/>
            <a:ln>
              <a:noFill/>
            </a:ln>
            <a:extLst>
              <a:ext uri="{53640926-AAD7-44D8-BBD7-CCE9431645EC}">
                <a14:shadowObscured xmlns:a14="http://schemas.microsoft.com/office/drawing/2010/main"/>
              </a:ext>
            </a:extLst>
          </p:spPr>
        </p:pic>
        <p:sp>
          <p:nvSpPr>
            <p:cNvPr id="7" name="Rettangolo 6">
              <a:extLst>
                <a:ext uri="{FF2B5EF4-FFF2-40B4-BE49-F238E27FC236}">
                  <a16:creationId xmlns:a16="http://schemas.microsoft.com/office/drawing/2014/main" xmlns="" id="{D5DF236C-DD2A-8CE9-9F14-FA868480E2B3}"/>
                </a:ext>
              </a:extLst>
            </p:cNvPr>
            <p:cNvSpPr/>
            <p:nvPr/>
          </p:nvSpPr>
          <p:spPr>
            <a:xfrm>
              <a:off x="3690048" y="1500096"/>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 name="Rettangolo 7">
              <a:extLst>
                <a:ext uri="{FF2B5EF4-FFF2-40B4-BE49-F238E27FC236}">
                  <a16:creationId xmlns:a16="http://schemas.microsoft.com/office/drawing/2014/main" xmlns="" id="{E1647D4C-280D-76F4-9FA2-44E055CDC761}"/>
                </a:ext>
              </a:extLst>
            </p:cNvPr>
            <p:cNvSpPr/>
            <p:nvPr/>
          </p:nvSpPr>
          <p:spPr>
            <a:xfrm>
              <a:off x="5184865" y="299214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9" name="Rettangolo 8">
              <a:extLst>
                <a:ext uri="{FF2B5EF4-FFF2-40B4-BE49-F238E27FC236}">
                  <a16:creationId xmlns:a16="http://schemas.microsoft.com/office/drawing/2014/main" xmlns="" id="{E219AE8C-C384-95EE-D960-5EB7B536C444}"/>
                </a:ext>
              </a:extLst>
            </p:cNvPr>
            <p:cNvSpPr/>
            <p:nvPr/>
          </p:nvSpPr>
          <p:spPr>
            <a:xfrm>
              <a:off x="3867029" y="209024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0" name="Rettangolo 9">
              <a:extLst>
                <a:ext uri="{FF2B5EF4-FFF2-40B4-BE49-F238E27FC236}">
                  <a16:creationId xmlns:a16="http://schemas.microsoft.com/office/drawing/2014/main" xmlns="" id="{E3A75D75-BFFE-20B3-87F2-72B969E4A55E}"/>
                </a:ext>
              </a:extLst>
            </p:cNvPr>
            <p:cNvSpPr/>
            <p:nvPr/>
          </p:nvSpPr>
          <p:spPr>
            <a:xfrm>
              <a:off x="3690048" y="4406623"/>
              <a:ext cx="461906" cy="20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1" name="Rettangolo 10">
              <a:extLst>
                <a:ext uri="{FF2B5EF4-FFF2-40B4-BE49-F238E27FC236}">
                  <a16:creationId xmlns:a16="http://schemas.microsoft.com/office/drawing/2014/main" xmlns="" id="{AEE0E15B-8219-26AD-2D33-939EB25896DE}"/>
                </a:ext>
              </a:extLst>
            </p:cNvPr>
            <p:cNvSpPr/>
            <p:nvPr/>
          </p:nvSpPr>
          <p:spPr>
            <a:xfrm>
              <a:off x="3358146" y="3703408"/>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2" name="Rettangolo 11">
              <a:extLst>
                <a:ext uri="{FF2B5EF4-FFF2-40B4-BE49-F238E27FC236}">
                  <a16:creationId xmlns:a16="http://schemas.microsoft.com/office/drawing/2014/main" xmlns="" id="{665D5AC5-67D9-3792-F815-A7C85EF0074C}"/>
                </a:ext>
              </a:extLst>
            </p:cNvPr>
            <p:cNvSpPr/>
            <p:nvPr/>
          </p:nvSpPr>
          <p:spPr>
            <a:xfrm>
              <a:off x="3840356" y="336477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sp>
        <p:nvSpPr>
          <p:cNvPr id="14" name="Title 1">
            <a:extLst>
              <a:ext uri="{FF2B5EF4-FFF2-40B4-BE49-F238E27FC236}">
                <a16:creationId xmlns:a16="http://schemas.microsoft.com/office/drawing/2014/main" xmlns="" id="{EE476013-1BB8-6C42-07C1-0E1755C5D161}"/>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4641972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xmlns="" id="{57E68F5A-9109-EF27-2985-3C57FE5DC85D}"/>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305103" y="2938195"/>
            <a:ext cx="6438745" cy="3139321"/>
          </a:xfrm>
          <a:prstGeom prst="rect">
            <a:avLst/>
          </a:prstGeom>
        </p:spPr>
        <p:txBody>
          <a:bodyPr wrap="square">
            <a:spAutoFit/>
          </a:bodyPr>
          <a:lstStyle/>
          <a:p>
            <a:pPr algn="just"/>
            <a:r>
              <a:rPr lang="it-IT" dirty="0"/>
              <a:t>La combinazione di tempo e temperatura non è ottimale per ogni acido considerato, quindi è possibile che in alcuni casi si ottenga una dissoluzione completa mentre in altri si abbia una dissoluzione parziale. L'idea è di confrontare l'efficienza dei diversi acidi nelle stesse condizioni sperimentali. </a:t>
            </a:r>
          </a:p>
          <a:p>
            <a:pPr algn="just"/>
            <a:r>
              <a:rPr lang="it-IT" dirty="0"/>
              <a:t>Prendi appunti durante la lisciviazione! Osserva la velocità di dissoluzione, il cambiamento nel colore delle soluzioni ecc.</a:t>
            </a:r>
          </a:p>
          <a:p>
            <a:pPr algn="just"/>
            <a:endParaRPr lang="en-US" dirty="0">
              <a:highlight>
                <a:srgbClr val="FFFF00"/>
              </a:highlight>
            </a:endParaRPr>
          </a:p>
          <a:p>
            <a:pPr algn="ctr"/>
            <a:endParaRPr lang="en-US" dirty="0"/>
          </a:p>
          <a:p>
            <a:pPr algn="just"/>
            <a:endParaRPr lang="en-US" dirty="0"/>
          </a:p>
          <a:p>
            <a:pPr algn="just"/>
            <a:endParaRPr lang="en-US" dirty="0"/>
          </a:p>
        </p:txBody>
      </p:sp>
      <p:grpSp>
        <p:nvGrpSpPr>
          <p:cNvPr id="5" name="Gruppo 4">
            <a:extLst>
              <a:ext uri="{FF2B5EF4-FFF2-40B4-BE49-F238E27FC236}">
                <a16:creationId xmlns:a16="http://schemas.microsoft.com/office/drawing/2014/main" xmlns="" id="{C5AA23B9-1540-BFFC-253D-03030FC88309}"/>
              </a:ext>
            </a:extLst>
          </p:cNvPr>
          <p:cNvGrpSpPr>
            <a:grpSpLocks noChangeAspect="1"/>
          </p:cNvGrpSpPr>
          <p:nvPr/>
        </p:nvGrpSpPr>
        <p:grpSpPr>
          <a:xfrm>
            <a:off x="6847453" y="1700808"/>
            <a:ext cx="1973020" cy="4683158"/>
            <a:chOff x="3358146" y="0"/>
            <a:chExt cx="2573970" cy="5904991"/>
          </a:xfrm>
        </p:grpSpPr>
        <p:pic>
          <p:nvPicPr>
            <p:cNvPr id="6" name="Immagine 5">
              <a:extLst>
                <a:ext uri="{FF2B5EF4-FFF2-40B4-BE49-F238E27FC236}">
                  <a16:creationId xmlns:a16="http://schemas.microsoft.com/office/drawing/2014/main" xmlns="" id="{116D913C-2840-EBCA-289C-3C9FDD09B5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872" t="10659" r="34130"/>
            <a:stretch/>
          </p:blipFill>
          <p:spPr bwMode="auto">
            <a:xfrm>
              <a:off x="3690048" y="0"/>
              <a:ext cx="2114835" cy="5904991"/>
            </a:xfrm>
            <a:prstGeom prst="rect">
              <a:avLst/>
            </a:prstGeom>
            <a:noFill/>
            <a:ln>
              <a:noFill/>
            </a:ln>
            <a:extLst>
              <a:ext uri="{53640926-AAD7-44D8-BBD7-CCE9431645EC}">
                <a14:shadowObscured xmlns:a14="http://schemas.microsoft.com/office/drawing/2010/main"/>
              </a:ext>
            </a:extLst>
          </p:spPr>
        </p:pic>
        <p:sp>
          <p:nvSpPr>
            <p:cNvPr id="7" name="Rettangolo 6">
              <a:extLst>
                <a:ext uri="{FF2B5EF4-FFF2-40B4-BE49-F238E27FC236}">
                  <a16:creationId xmlns:a16="http://schemas.microsoft.com/office/drawing/2014/main" xmlns="" id="{D5DF236C-DD2A-8CE9-9F14-FA868480E2B3}"/>
                </a:ext>
              </a:extLst>
            </p:cNvPr>
            <p:cNvSpPr/>
            <p:nvPr/>
          </p:nvSpPr>
          <p:spPr>
            <a:xfrm>
              <a:off x="3690048" y="1500096"/>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 name="Rettangolo 7">
              <a:extLst>
                <a:ext uri="{FF2B5EF4-FFF2-40B4-BE49-F238E27FC236}">
                  <a16:creationId xmlns:a16="http://schemas.microsoft.com/office/drawing/2014/main" xmlns="" id="{E1647D4C-280D-76F4-9FA2-44E055CDC761}"/>
                </a:ext>
              </a:extLst>
            </p:cNvPr>
            <p:cNvSpPr/>
            <p:nvPr/>
          </p:nvSpPr>
          <p:spPr>
            <a:xfrm>
              <a:off x="5184865" y="299214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9" name="Rettangolo 8">
              <a:extLst>
                <a:ext uri="{FF2B5EF4-FFF2-40B4-BE49-F238E27FC236}">
                  <a16:creationId xmlns:a16="http://schemas.microsoft.com/office/drawing/2014/main" xmlns="" id="{E219AE8C-C384-95EE-D960-5EB7B536C444}"/>
                </a:ext>
              </a:extLst>
            </p:cNvPr>
            <p:cNvSpPr/>
            <p:nvPr/>
          </p:nvSpPr>
          <p:spPr>
            <a:xfrm>
              <a:off x="3867029" y="209024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0" name="Rettangolo 9">
              <a:extLst>
                <a:ext uri="{FF2B5EF4-FFF2-40B4-BE49-F238E27FC236}">
                  <a16:creationId xmlns:a16="http://schemas.microsoft.com/office/drawing/2014/main" xmlns="" id="{E3A75D75-BFFE-20B3-87F2-72B969E4A55E}"/>
                </a:ext>
              </a:extLst>
            </p:cNvPr>
            <p:cNvSpPr/>
            <p:nvPr/>
          </p:nvSpPr>
          <p:spPr>
            <a:xfrm>
              <a:off x="3690048" y="4406623"/>
              <a:ext cx="461906" cy="20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1" name="Rettangolo 10">
              <a:extLst>
                <a:ext uri="{FF2B5EF4-FFF2-40B4-BE49-F238E27FC236}">
                  <a16:creationId xmlns:a16="http://schemas.microsoft.com/office/drawing/2014/main" xmlns="" id="{AEE0E15B-8219-26AD-2D33-939EB25896DE}"/>
                </a:ext>
              </a:extLst>
            </p:cNvPr>
            <p:cNvSpPr/>
            <p:nvPr/>
          </p:nvSpPr>
          <p:spPr>
            <a:xfrm>
              <a:off x="3358146" y="3703408"/>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2" name="Rettangolo 11">
              <a:extLst>
                <a:ext uri="{FF2B5EF4-FFF2-40B4-BE49-F238E27FC236}">
                  <a16:creationId xmlns:a16="http://schemas.microsoft.com/office/drawing/2014/main" xmlns="" id="{665D5AC5-67D9-3792-F815-A7C85EF0074C}"/>
                </a:ext>
              </a:extLst>
            </p:cNvPr>
            <p:cNvSpPr/>
            <p:nvPr/>
          </p:nvSpPr>
          <p:spPr>
            <a:xfrm>
              <a:off x="3840356" y="3364771"/>
              <a:ext cx="747251" cy="2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sp>
        <p:nvSpPr>
          <p:cNvPr id="13" name="Title 1">
            <a:extLst>
              <a:ext uri="{FF2B5EF4-FFF2-40B4-BE49-F238E27FC236}">
                <a16:creationId xmlns:a16="http://schemas.microsoft.com/office/drawing/2014/main" xmlns="" id="{05441706-B60E-B53B-714A-EF9FFE4076A4}"/>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17411578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16AB282A-34DA-6FC1-363B-87C7867685E1}"/>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ttangolo 2">
                <a:extLst>
                  <a:ext uri="{FF2B5EF4-FFF2-40B4-BE49-F238E27FC236}">
                    <a16:creationId xmlns:a16="http://schemas.microsoft.com/office/drawing/2014/main" xmlns="" id="{6549677F-7E45-0DF4-189F-A6DA9EF8586F}"/>
                  </a:ext>
                </a:extLst>
              </p:cNvPr>
              <p:cNvSpPr/>
              <p:nvPr/>
            </p:nvSpPr>
            <p:spPr>
              <a:xfrm>
                <a:off x="259440" y="2045365"/>
                <a:ext cx="8633040" cy="4710905"/>
              </a:xfrm>
              <a:prstGeom prst="rect">
                <a:avLst/>
              </a:prstGeom>
            </p:spPr>
            <p:txBody>
              <a:bodyPr wrap="square">
                <a:spAutoFit/>
              </a:bodyPr>
              <a:lstStyle/>
              <a:p>
                <a:pPr algn="just"/>
                <a:r>
                  <a:rPr lang="it-IT" dirty="0"/>
                  <a:t>Dopo 1h interrompere il riscaldamento, vedrai che la soluzione diventa colorata: questo è un segnale importante che stiamo estraendo il cobalto dal </a:t>
                </a:r>
                <a:r>
                  <a:rPr lang="en-US" dirty="0"/>
                  <a:t>LiCoO</a:t>
                </a:r>
                <a:r>
                  <a:rPr lang="en-US" baseline="-25000" dirty="0"/>
                  <a:t>2</a:t>
                </a:r>
                <a:r>
                  <a:rPr lang="it-IT" dirty="0"/>
                  <a:t>. Infatti, il Co in soluzione forma complessi che possono assorbire la luce visibile (vedi il passaggio opzionale più avanti). Per alcune soluzioni è possibile osservare una fase solida nera alla fine del processo, si tratta di LCO che non reagisce nelle condizioni impostate.</a:t>
                </a:r>
              </a:p>
              <a:p>
                <a:pPr algn="just"/>
                <a:endParaRPr lang="it-IT" dirty="0"/>
              </a:p>
              <a:p>
                <a:pPr algn="just"/>
                <a:r>
                  <a:rPr lang="it-IT" dirty="0"/>
                  <a:t>Dalla filtrazione dell'eventuale residuo solido, lavandolo con acqua ed essiccandolo, è possibile calcolare la resa di degradazione.</a:t>
                </a:r>
              </a:p>
              <a:p>
                <a:pPr algn="just"/>
                <a:endParaRPr lang="en-US" dirty="0"/>
              </a:p>
              <a:p>
                <a:pPr algn="just"/>
                <a:endParaRPr lang="en-US" dirty="0"/>
              </a:p>
              <a:p>
                <a:pPr algn="just"/>
                <a14:m>
                  <m:oMathPara xmlns:m="http://schemas.openxmlformats.org/officeDocument/2006/math">
                    <m:oMathParaPr>
                      <m:jc m:val="centerGroup"/>
                    </m:oMathParaPr>
                    <m:oMath xmlns:m="http://schemas.openxmlformats.org/officeDocument/2006/math">
                      <m:r>
                        <a:rPr lang="en-GB" sz="1800" b="1" i="1" smtClean="0">
                          <a:effectLst/>
                          <a:latin typeface="Cambria Math" panose="02040503050406030204" pitchFamily="18" charset="0"/>
                          <a:ea typeface="Calibri" panose="020F0502020204030204" pitchFamily="34" charset="0"/>
                          <a:cs typeface="Calibri" panose="020F0502020204030204" pitchFamily="34" charset="0"/>
                        </a:rPr>
                        <m:t> %=</m:t>
                      </m:r>
                      <m:f>
                        <m:fPr>
                          <m:ctrlPr>
                            <a:rPr lang="it-IT" sz="1800" b="1" i="1">
                              <a:effectLst/>
                              <a:latin typeface="Cambria Math"/>
                              <a:cs typeface="Calibri" panose="020F0502020204030204" pitchFamily="34" charset="0"/>
                            </a:rPr>
                          </m:ctrlPr>
                        </m:fPr>
                        <m:num>
                          <m:r>
                            <a:rPr lang="it-IT" sz="1800" b="1" i="1" smtClean="0">
                              <a:effectLst/>
                              <a:latin typeface="Cambria Math" panose="02040503050406030204" pitchFamily="18" charset="0"/>
                              <a:cs typeface="Calibri" panose="020F0502020204030204" pitchFamily="34" charset="0"/>
                            </a:rPr>
                            <m:t>𝑳𝑪𝑶</m:t>
                          </m:r>
                          <m:r>
                            <a:rPr lang="it-IT" sz="1800" b="1" i="1" smtClean="0">
                              <a:effectLst/>
                              <a:latin typeface="Cambria Math" panose="02040503050406030204" pitchFamily="18" charset="0"/>
                              <a:cs typeface="Calibri" panose="020F0502020204030204" pitchFamily="34" charset="0"/>
                            </a:rPr>
                            <m:t> </m:t>
                          </m:r>
                          <m:r>
                            <a:rPr lang="it-IT" sz="1800" b="1" i="1" smtClean="0">
                              <a:effectLst/>
                              <a:latin typeface="Cambria Math" panose="02040503050406030204" pitchFamily="18" charset="0"/>
                              <a:cs typeface="Calibri" panose="020F0502020204030204" pitchFamily="34" charset="0"/>
                            </a:rPr>
                            <m:t>𝑰𝒏𝒊𝒛𝒊𝒂𝒍𝒆</m:t>
                          </m:r>
                          <m:r>
                            <a:rPr lang="it-IT" sz="1800" b="1" i="1" smtClean="0">
                              <a:effectLst/>
                              <a:latin typeface="Cambria Math" panose="02040503050406030204" pitchFamily="18" charset="0"/>
                              <a:cs typeface="Calibri" panose="020F0502020204030204" pitchFamily="34" charset="0"/>
                            </a:rPr>
                            <m:t> </m:t>
                          </m:r>
                          <m:d>
                            <m:dPr>
                              <m:ctrlPr>
                                <a:rPr lang="it-IT" sz="1800" b="1" i="1" smtClean="0">
                                  <a:effectLst/>
                                  <a:latin typeface="Cambria Math"/>
                                  <a:cs typeface="Calibri" panose="020F0502020204030204" pitchFamily="34" charset="0"/>
                                </a:rPr>
                              </m:ctrlPr>
                            </m:dPr>
                            <m:e>
                              <m:r>
                                <a:rPr lang="it-IT" sz="1800" b="1" i="1" smtClean="0">
                                  <a:effectLst/>
                                  <a:latin typeface="Cambria Math" panose="02040503050406030204" pitchFamily="18" charset="0"/>
                                  <a:cs typeface="Calibri" panose="020F0502020204030204" pitchFamily="34" charset="0"/>
                                </a:rPr>
                                <m:t>𝒈</m:t>
                              </m:r>
                            </m:e>
                          </m:d>
                          <m:r>
                            <a:rPr lang="it-IT" sz="1800" b="1" i="1" smtClean="0">
                              <a:effectLst/>
                              <a:latin typeface="Cambria Math" panose="02040503050406030204" pitchFamily="18" charset="0"/>
                              <a:cs typeface="Calibri" panose="020F0502020204030204" pitchFamily="34" charset="0"/>
                            </a:rPr>
                            <m:t>− </m:t>
                          </m:r>
                          <m:r>
                            <a:rPr lang="it-IT" sz="1800" b="1" i="1" smtClean="0">
                              <a:effectLst/>
                              <a:latin typeface="Cambria Math" panose="02040503050406030204" pitchFamily="18" charset="0"/>
                              <a:cs typeface="Calibri" panose="020F0502020204030204" pitchFamily="34" charset="0"/>
                            </a:rPr>
                            <m:t>𝑳𝑪𝑶</m:t>
                          </m:r>
                          <m:r>
                            <a:rPr lang="it-IT" sz="1800" b="1" i="1" smtClean="0">
                              <a:effectLst/>
                              <a:latin typeface="Cambria Math" panose="02040503050406030204" pitchFamily="18" charset="0"/>
                              <a:cs typeface="Calibri" panose="020F0502020204030204" pitchFamily="34" charset="0"/>
                            </a:rPr>
                            <m:t> </m:t>
                          </m:r>
                          <m:r>
                            <a:rPr lang="it-IT" sz="1800" b="1" i="1" smtClean="0">
                              <a:effectLst/>
                              <a:latin typeface="Cambria Math" panose="02040503050406030204" pitchFamily="18" charset="0"/>
                              <a:cs typeface="Calibri" panose="020F0502020204030204" pitchFamily="34" charset="0"/>
                            </a:rPr>
                            <m:t>𝑭𝒊𝒏𝒂𝒍𝒆</m:t>
                          </m:r>
                          <m:r>
                            <a:rPr lang="it-IT" sz="1800" b="1" i="1" smtClean="0">
                              <a:effectLst/>
                              <a:latin typeface="Cambria Math" panose="02040503050406030204" pitchFamily="18" charset="0"/>
                              <a:cs typeface="Calibri" panose="020F0502020204030204" pitchFamily="34" charset="0"/>
                            </a:rPr>
                            <m:t> (</m:t>
                          </m:r>
                          <m:r>
                            <a:rPr lang="en-GB" sz="1800" b="1" i="1">
                              <a:effectLst/>
                              <a:latin typeface="Cambria Math" panose="02040503050406030204" pitchFamily="18" charset="0"/>
                              <a:ea typeface="Calibri" panose="020F0502020204030204" pitchFamily="34" charset="0"/>
                              <a:cs typeface="Calibri" panose="020F0502020204030204" pitchFamily="34" charset="0"/>
                            </a:rPr>
                            <m:t>𝒈</m:t>
                          </m:r>
                          <m:r>
                            <a:rPr lang="en-GB" sz="1800" b="1" i="1">
                              <a:effectLst/>
                              <a:latin typeface="Cambria Math" panose="02040503050406030204" pitchFamily="18" charset="0"/>
                              <a:ea typeface="Calibri" panose="020F0502020204030204" pitchFamily="34" charset="0"/>
                              <a:cs typeface="Calibri" panose="020F0502020204030204" pitchFamily="34" charset="0"/>
                            </a:rPr>
                            <m:t>)</m:t>
                          </m:r>
                        </m:num>
                        <m:den>
                          <m:r>
                            <a:rPr lang="it-IT" sz="1800" b="1" i="1" smtClean="0">
                              <a:effectLst/>
                              <a:latin typeface="Cambria Math" panose="02040503050406030204" pitchFamily="18" charset="0"/>
                              <a:ea typeface="Calibri" panose="020F0502020204030204" pitchFamily="34" charset="0"/>
                              <a:cs typeface="Calibri" panose="020F0502020204030204" pitchFamily="34" charset="0"/>
                            </a:rPr>
                            <m:t> </m:t>
                          </m:r>
                          <m:r>
                            <a:rPr lang="it-IT" sz="1800" b="1" i="1" smtClean="0">
                              <a:effectLst/>
                              <a:latin typeface="Cambria Math" panose="02040503050406030204" pitchFamily="18" charset="0"/>
                              <a:ea typeface="Calibri" panose="020F0502020204030204" pitchFamily="34" charset="0"/>
                              <a:cs typeface="Calibri" panose="020F0502020204030204" pitchFamily="34" charset="0"/>
                            </a:rPr>
                            <m:t>𝑳𝑪𝑶</m:t>
                          </m:r>
                          <m:r>
                            <a:rPr lang="it-IT" sz="1800" b="1" i="1" smtClean="0">
                              <a:effectLst/>
                              <a:latin typeface="Cambria Math" panose="02040503050406030204" pitchFamily="18" charset="0"/>
                              <a:ea typeface="Calibri" panose="020F0502020204030204" pitchFamily="34" charset="0"/>
                              <a:cs typeface="Calibri" panose="020F0502020204030204" pitchFamily="34" charset="0"/>
                            </a:rPr>
                            <m:t> </m:t>
                          </m:r>
                          <m:r>
                            <a:rPr lang="it-IT" sz="1800" b="1" i="1" smtClean="0">
                              <a:effectLst/>
                              <a:latin typeface="Cambria Math" panose="02040503050406030204" pitchFamily="18" charset="0"/>
                              <a:ea typeface="Calibri" panose="020F0502020204030204" pitchFamily="34" charset="0"/>
                              <a:cs typeface="Calibri" panose="020F0502020204030204" pitchFamily="34" charset="0"/>
                            </a:rPr>
                            <m:t>𝑰𝒏𝒊𝒛𝒊𝒂𝒍𝒆</m:t>
                          </m:r>
                          <m:r>
                            <a:rPr lang="it-IT" sz="1800" b="1" i="1" smtClean="0">
                              <a:effectLst/>
                              <a:latin typeface="Cambria Math" panose="02040503050406030204" pitchFamily="18" charset="0"/>
                              <a:ea typeface="Calibri" panose="020F0502020204030204" pitchFamily="34" charset="0"/>
                              <a:cs typeface="Calibri" panose="020F0502020204030204" pitchFamily="34" charset="0"/>
                            </a:rPr>
                            <m:t> (</m:t>
                          </m:r>
                          <m:r>
                            <a:rPr lang="en-GB" sz="1800" b="1" i="1">
                              <a:effectLst/>
                              <a:latin typeface="Cambria Math" panose="02040503050406030204" pitchFamily="18" charset="0"/>
                              <a:ea typeface="Calibri" panose="020F0502020204030204" pitchFamily="34" charset="0"/>
                              <a:cs typeface="Calibri" panose="020F0502020204030204" pitchFamily="34" charset="0"/>
                            </a:rPr>
                            <m:t>𝒈</m:t>
                          </m:r>
                          <m:r>
                            <a:rPr lang="en-GB" sz="1800" b="1" i="1">
                              <a:effectLst/>
                              <a:latin typeface="Cambria Math" panose="02040503050406030204" pitchFamily="18" charset="0"/>
                              <a:ea typeface="Calibri" panose="020F0502020204030204" pitchFamily="34" charset="0"/>
                              <a:cs typeface="Calibri" panose="020F0502020204030204" pitchFamily="34" charset="0"/>
                            </a:rPr>
                            <m:t>)</m:t>
                          </m:r>
                        </m:den>
                      </m:f>
                      <m:r>
                        <a:rPr lang="en-GB" sz="1800" b="1" i="1">
                          <a:effectLst/>
                          <a:latin typeface="Cambria Math" panose="02040503050406030204" pitchFamily="18" charset="0"/>
                          <a:ea typeface="Calibri" panose="020F0502020204030204" pitchFamily="34" charset="0"/>
                          <a:cs typeface="Calibri" panose="020F0502020204030204" pitchFamily="34" charset="0"/>
                        </a:rPr>
                        <m:t>∗</m:t>
                      </m:r>
                      <m:r>
                        <a:rPr lang="en-GB" sz="1800" b="1" i="1">
                          <a:effectLst/>
                          <a:latin typeface="Cambria Math" panose="02040503050406030204" pitchFamily="18" charset="0"/>
                          <a:ea typeface="Calibri" panose="020F0502020204030204" pitchFamily="34" charset="0"/>
                          <a:cs typeface="Calibri" panose="020F0502020204030204" pitchFamily="34" charset="0"/>
                        </a:rPr>
                        <m:t>𝟏𝟎𝟎</m:t>
                      </m:r>
                    </m:oMath>
                  </m:oMathPara>
                </a14:m>
                <a:endParaRPr lang="en-US" b="1" dirty="0"/>
              </a:p>
              <a:p>
                <a:pPr algn="just"/>
                <a:endParaRPr lang="en-US" b="1" dirty="0"/>
              </a:p>
              <a:p>
                <a:pPr algn="just"/>
                <a:endParaRPr lang="en-US" dirty="0"/>
              </a:p>
              <a:p>
                <a:pPr algn="ctr"/>
                <a:r>
                  <a:rPr lang="en-US" sz="2800" b="1" u="sng" dirty="0">
                    <a:solidFill>
                      <a:srgbClr val="0000FF"/>
                    </a:solidFill>
                  </a:rPr>
                  <a:t>CONSERVA LA SOLUZIONE PER I PROSSIMI PASSAGGI</a:t>
                </a:r>
                <a:endParaRPr lang="en-US" sz="1600" b="1" u="sng" dirty="0">
                  <a:solidFill>
                    <a:srgbClr val="0000FF"/>
                  </a:solidFill>
                </a:endParaRPr>
              </a:p>
              <a:p>
                <a:pPr algn="just"/>
                <a:endParaRPr lang="en-US" dirty="0"/>
              </a:p>
            </p:txBody>
          </p:sp>
        </mc:Choice>
        <mc:Fallback xmlns="">
          <p:sp>
            <p:nvSpPr>
              <p:cNvPr id="3" name="Rettangolo 2">
                <a:extLst>
                  <a:ext uri="{FF2B5EF4-FFF2-40B4-BE49-F238E27FC236}">
                    <a16:creationId xmlns:a16="http://schemas.microsoft.com/office/drawing/2014/main" id="{6549677F-7E45-0DF4-189F-A6DA9EF8586F}"/>
                  </a:ext>
                </a:extLst>
              </p:cNvPr>
              <p:cNvSpPr>
                <a:spLocks noRot="1" noChangeAspect="1" noMove="1" noResize="1" noEditPoints="1" noAdjustHandles="1" noChangeArrowheads="1" noChangeShapeType="1" noTextEdit="1"/>
              </p:cNvSpPr>
              <p:nvPr/>
            </p:nvSpPr>
            <p:spPr>
              <a:xfrm>
                <a:off x="259440" y="2045365"/>
                <a:ext cx="8633040" cy="4710905"/>
              </a:xfrm>
              <a:prstGeom prst="rect">
                <a:avLst/>
              </a:prstGeom>
              <a:blipFill>
                <a:blip r:embed="rId2"/>
                <a:stretch>
                  <a:fillRect l="-636" t="-777" r="-565"/>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xmlns="" id="{0799EF29-8EE8-D07A-5C2F-83CCB136C13B}"/>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12188303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A0AE8EB5-7943-CCBF-E06C-75B8A6C2A4E9}"/>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xmlns="" id="{4AB04B7E-8ABA-CECB-A4F7-D7F607478EED}"/>
              </a:ext>
            </a:extLst>
          </p:cNvPr>
          <p:cNvPicPr>
            <a:picLocks noChangeAspect="1"/>
          </p:cNvPicPr>
          <p:nvPr/>
        </p:nvPicPr>
        <p:blipFill rotWithShape="1">
          <a:blip r:embed="rId2">
            <a:extLst>
              <a:ext uri="{28A0092B-C50C-407E-A947-70E740481C1C}">
                <a14:useLocalDpi xmlns:a14="http://schemas.microsoft.com/office/drawing/2010/main" val="0"/>
              </a:ext>
            </a:extLst>
          </a:blip>
          <a:srcRect l="9050" r="7476"/>
          <a:stretch/>
        </p:blipFill>
        <p:spPr>
          <a:xfrm>
            <a:off x="4932040" y="2424120"/>
            <a:ext cx="3831954" cy="3442953"/>
          </a:xfrm>
          <a:prstGeom prst="rect">
            <a:avLst/>
          </a:prstGeom>
        </p:spPr>
      </p:pic>
      <p:sp>
        <p:nvSpPr>
          <p:cNvPr id="3" name="Sottotitolo 2"/>
          <p:cNvSpPr>
            <a:spLocks noGrp="1"/>
          </p:cNvSpPr>
          <p:nvPr>
            <p:ph idx="1"/>
          </p:nvPr>
        </p:nvSpPr>
        <p:spPr>
          <a:xfrm>
            <a:off x="997260" y="629848"/>
            <a:ext cx="7715200" cy="1008112"/>
          </a:xfrm>
          <a:solidFill>
            <a:schemeClr val="bg1">
              <a:alpha val="75000"/>
            </a:schemeClr>
          </a:solidFill>
        </p:spPr>
        <p:txBody>
          <a:bodyPr>
            <a:normAutofit fontScale="92500"/>
          </a:bodyPr>
          <a:lstStyle/>
          <a:p>
            <a:pPr marL="0" indent="0" algn="ctr">
              <a:buNone/>
            </a:pPr>
            <a:r>
              <a:rPr lang="it-IT" sz="4400" b="1" dirty="0">
                <a:solidFill>
                  <a:srgbClr val="33CCCC"/>
                </a:solidFill>
              </a:rPr>
              <a:t>Cos’è una Batteria agli Ioni di Litio</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10" name="CasellaDiTesto 9">
            <a:extLst>
              <a:ext uri="{FF2B5EF4-FFF2-40B4-BE49-F238E27FC236}">
                <a16:creationId xmlns:a16="http://schemas.microsoft.com/office/drawing/2014/main" xmlns="" id="{E1872B06-B6C4-9D66-A543-AFAB7901DEE6}"/>
              </a:ext>
            </a:extLst>
          </p:cNvPr>
          <p:cNvSpPr txBox="1"/>
          <p:nvPr/>
        </p:nvSpPr>
        <p:spPr>
          <a:xfrm>
            <a:off x="611560" y="1462900"/>
            <a:ext cx="7920880" cy="1200329"/>
          </a:xfrm>
          <a:prstGeom prst="rect">
            <a:avLst/>
          </a:prstGeom>
          <a:noFill/>
        </p:spPr>
        <p:txBody>
          <a:bodyPr wrap="square">
            <a:spAutoFit/>
          </a:bodyPr>
          <a:lstStyle/>
          <a:p>
            <a:pPr algn="ctr"/>
            <a:r>
              <a:rPr lang="en-US" dirty="0"/>
              <a:t>Una </a:t>
            </a:r>
            <a:r>
              <a:rPr lang="en-US" dirty="0" err="1"/>
              <a:t>batteria</a:t>
            </a:r>
            <a:r>
              <a:rPr lang="en-US" dirty="0"/>
              <a:t> </a:t>
            </a:r>
            <a:r>
              <a:rPr lang="en-US" dirty="0" err="1"/>
              <a:t>ricaricabile</a:t>
            </a:r>
            <a:r>
              <a:rPr lang="en-US" dirty="0"/>
              <a:t> è un </a:t>
            </a:r>
            <a:r>
              <a:rPr lang="en-US" dirty="0" err="1"/>
              <a:t>dispositivo</a:t>
            </a:r>
            <a:r>
              <a:rPr lang="en-US" dirty="0"/>
              <a:t> </a:t>
            </a:r>
            <a:r>
              <a:rPr lang="en-US" dirty="0" err="1"/>
              <a:t>elettrochimico</a:t>
            </a:r>
            <a:r>
              <a:rPr lang="en-US" dirty="0"/>
              <a:t> in </a:t>
            </a:r>
            <a:r>
              <a:rPr lang="en-US" dirty="0" err="1"/>
              <a:t>grado</a:t>
            </a:r>
            <a:r>
              <a:rPr lang="en-US" dirty="0"/>
              <a:t> di </a:t>
            </a:r>
            <a:r>
              <a:rPr lang="en-US" dirty="0" err="1"/>
              <a:t>trasformare</a:t>
            </a:r>
            <a:r>
              <a:rPr lang="en-US" dirty="0"/>
              <a:t> </a:t>
            </a:r>
            <a:r>
              <a:rPr lang="en-US" dirty="0" err="1"/>
              <a:t>l’energia</a:t>
            </a:r>
            <a:r>
              <a:rPr lang="en-US" dirty="0"/>
              <a:t> </a:t>
            </a:r>
            <a:r>
              <a:rPr lang="en-US" dirty="0" err="1"/>
              <a:t>chimica</a:t>
            </a:r>
            <a:r>
              <a:rPr lang="en-US" dirty="0"/>
              <a:t> in </a:t>
            </a:r>
            <a:r>
              <a:rPr lang="en-US" dirty="0" err="1"/>
              <a:t>energia</a:t>
            </a:r>
            <a:r>
              <a:rPr lang="en-US" dirty="0"/>
              <a:t> </a:t>
            </a:r>
            <a:r>
              <a:rPr lang="en-US" dirty="0" err="1"/>
              <a:t>elettrica</a:t>
            </a:r>
            <a:r>
              <a:rPr lang="en-US" dirty="0"/>
              <a:t>; </a:t>
            </a:r>
            <a:r>
              <a:rPr lang="en-US" dirty="0" err="1"/>
              <a:t>questa</a:t>
            </a:r>
            <a:r>
              <a:rPr lang="en-US" dirty="0"/>
              <a:t> </a:t>
            </a:r>
            <a:r>
              <a:rPr lang="en-US" dirty="0" err="1"/>
              <a:t>trasformazione</a:t>
            </a:r>
            <a:r>
              <a:rPr lang="en-US" dirty="0"/>
              <a:t> è </a:t>
            </a:r>
            <a:r>
              <a:rPr lang="en-US" dirty="0" err="1"/>
              <a:t>reversibile</a:t>
            </a:r>
            <a:r>
              <a:rPr lang="en-US" dirty="0"/>
              <a:t>: </a:t>
            </a:r>
            <a:r>
              <a:rPr lang="en-US" dirty="0" err="1"/>
              <a:t>si</a:t>
            </a:r>
            <a:r>
              <a:rPr lang="en-US" dirty="0"/>
              <a:t> </a:t>
            </a:r>
            <a:r>
              <a:rPr lang="en-US" dirty="0" err="1"/>
              <a:t>possono</a:t>
            </a:r>
            <a:r>
              <a:rPr lang="en-US" dirty="0"/>
              <a:t> </a:t>
            </a:r>
            <a:r>
              <a:rPr lang="en-US" dirty="0" err="1"/>
              <a:t>caricare</a:t>
            </a:r>
            <a:r>
              <a:rPr lang="en-US" dirty="0"/>
              <a:t> e </a:t>
            </a:r>
            <a:r>
              <a:rPr lang="en-US" dirty="0" err="1"/>
              <a:t>scaricare</a:t>
            </a:r>
            <a:r>
              <a:rPr lang="en-US" dirty="0"/>
              <a:t> le Batterie </a:t>
            </a:r>
            <a:r>
              <a:rPr lang="en-US" dirty="0" err="1"/>
              <a:t>agli</a:t>
            </a:r>
            <a:r>
              <a:rPr lang="en-US" dirty="0"/>
              <a:t> </a:t>
            </a:r>
            <a:r>
              <a:rPr lang="en-US" dirty="0" err="1"/>
              <a:t>Ioni</a:t>
            </a:r>
            <a:r>
              <a:rPr lang="en-US" dirty="0"/>
              <a:t> di </a:t>
            </a:r>
            <a:r>
              <a:rPr lang="en-US" dirty="0" err="1"/>
              <a:t>Litio</a:t>
            </a:r>
            <a:r>
              <a:rPr lang="en-US" dirty="0"/>
              <a:t> (LIB) </a:t>
            </a:r>
            <a:r>
              <a:rPr lang="en-US" dirty="0" err="1"/>
              <a:t>centinaia</a:t>
            </a:r>
            <a:r>
              <a:rPr lang="en-US" dirty="0"/>
              <a:t>/</a:t>
            </a:r>
            <a:r>
              <a:rPr lang="en-US" dirty="0" err="1"/>
              <a:t>migliaia</a:t>
            </a:r>
            <a:r>
              <a:rPr lang="en-US" dirty="0"/>
              <a:t> di volte. </a:t>
            </a:r>
          </a:p>
        </p:txBody>
      </p:sp>
      <p:sp>
        <p:nvSpPr>
          <p:cNvPr id="11" name="CasellaDiTesto 10">
            <a:extLst>
              <a:ext uri="{FF2B5EF4-FFF2-40B4-BE49-F238E27FC236}">
                <a16:creationId xmlns:a16="http://schemas.microsoft.com/office/drawing/2014/main" xmlns="" id="{D7780DE6-9F81-E394-D947-81CF834D96C9}"/>
              </a:ext>
            </a:extLst>
          </p:cNvPr>
          <p:cNvSpPr txBox="1"/>
          <p:nvPr/>
        </p:nvSpPr>
        <p:spPr>
          <a:xfrm>
            <a:off x="611560" y="2727752"/>
            <a:ext cx="3960440" cy="2862322"/>
          </a:xfrm>
          <a:prstGeom prst="rect">
            <a:avLst/>
          </a:prstGeom>
          <a:noFill/>
        </p:spPr>
        <p:txBody>
          <a:bodyPr wrap="square">
            <a:spAutoFit/>
          </a:bodyPr>
          <a:lstStyle/>
          <a:p>
            <a:endParaRPr lang="en-US" dirty="0"/>
          </a:p>
          <a:p>
            <a:pPr algn="just"/>
            <a:r>
              <a:rPr lang="en-US" dirty="0"/>
              <a:t>Per fare </a:t>
            </a:r>
            <a:r>
              <a:rPr lang="en-US" dirty="0" err="1"/>
              <a:t>questo</a:t>
            </a:r>
            <a:r>
              <a:rPr lang="en-US" dirty="0"/>
              <a:t>, le LIB </a:t>
            </a:r>
            <a:r>
              <a:rPr lang="en-US" dirty="0" err="1"/>
              <a:t>devono</a:t>
            </a:r>
            <a:r>
              <a:rPr lang="en-US" dirty="0"/>
              <a:t> </a:t>
            </a:r>
            <a:r>
              <a:rPr lang="en-US" dirty="0" err="1"/>
              <a:t>includere</a:t>
            </a:r>
            <a:r>
              <a:rPr lang="en-US" dirty="0"/>
              <a:t> le </a:t>
            </a:r>
            <a:r>
              <a:rPr lang="en-US" dirty="0" err="1"/>
              <a:t>seguenti</a:t>
            </a:r>
            <a:r>
              <a:rPr lang="en-US" dirty="0"/>
              <a:t> </a:t>
            </a:r>
            <a:r>
              <a:rPr lang="en-US" dirty="0" err="1"/>
              <a:t>componenti</a:t>
            </a:r>
            <a:r>
              <a:rPr lang="en-US" dirty="0"/>
              <a:t> </a:t>
            </a:r>
            <a:r>
              <a:rPr lang="en-US" dirty="0" err="1"/>
              <a:t>essenziali</a:t>
            </a:r>
            <a:r>
              <a:rPr lang="en-US" dirty="0"/>
              <a:t>:</a:t>
            </a:r>
          </a:p>
          <a:p>
            <a:pPr algn="just"/>
            <a:endParaRPr lang="en-US" dirty="0"/>
          </a:p>
          <a:p>
            <a:pPr marL="285750" indent="-285750">
              <a:buFontTx/>
              <a:buChar char="-"/>
            </a:pPr>
            <a:r>
              <a:rPr lang="en-US" dirty="0" err="1"/>
              <a:t>Elettrodi</a:t>
            </a:r>
            <a:r>
              <a:rPr lang="en-US" dirty="0"/>
              <a:t> (dove </a:t>
            </a:r>
            <a:r>
              <a:rPr lang="en-US" dirty="0" err="1"/>
              <a:t>avvengono</a:t>
            </a:r>
            <a:r>
              <a:rPr lang="en-US" dirty="0"/>
              <a:t> </a:t>
            </a:r>
            <a:r>
              <a:rPr lang="en-US" dirty="0" err="1"/>
              <a:t>i</a:t>
            </a:r>
            <a:r>
              <a:rPr lang="en-US" dirty="0"/>
              <a:t> </a:t>
            </a:r>
            <a:r>
              <a:rPr lang="en-US" dirty="0" err="1"/>
              <a:t>processi</a:t>
            </a:r>
            <a:r>
              <a:rPr lang="en-US" dirty="0"/>
              <a:t> redox, </a:t>
            </a:r>
            <a:r>
              <a:rPr lang="en-US" dirty="0" err="1"/>
              <a:t>generando</a:t>
            </a:r>
            <a:r>
              <a:rPr lang="en-US" dirty="0"/>
              <a:t> </a:t>
            </a:r>
            <a:r>
              <a:rPr lang="en-US" dirty="0" err="1"/>
              <a:t>elettroni</a:t>
            </a:r>
            <a:r>
              <a:rPr lang="en-US" dirty="0"/>
              <a:t> e </a:t>
            </a:r>
            <a:r>
              <a:rPr lang="en-US" dirty="0" err="1"/>
              <a:t>ioni</a:t>
            </a:r>
            <a:r>
              <a:rPr lang="en-US" dirty="0"/>
              <a:t>)</a:t>
            </a:r>
          </a:p>
          <a:p>
            <a:pPr marL="285750" indent="-285750">
              <a:buFontTx/>
              <a:buChar char="-"/>
            </a:pPr>
            <a:r>
              <a:rPr lang="en-US" dirty="0" err="1"/>
              <a:t>Circuito</a:t>
            </a:r>
            <a:r>
              <a:rPr lang="en-US" dirty="0"/>
              <a:t> </a:t>
            </a:r>
            <a:r>
              <a:rPr lang="en-US" dirty="0" err="1"/>
              <a:t>esterno</a:t>
            </a:r>
            <a:r>
              <a:rPr lang="en-US" dirty="0"/>
              <a:t> per la </a:t>
            </a:r>
            <a:r>
              <a:rPr lang="en-US" dirty="0" err="1"/>
              <a:t>circolazione</a:t>
            </a:r>
            <a:r>
              <a:rPr lang="en-US" dirty="0"/>
              <a:t> </a:t>
            </a:r>
            <a:r>
              <a:rPr lang="en-US" dirty="0" err="1"/>
              <a:t>degli</a:t>
            </a:r>
            <a:r>
              <a:rPr lang="en-US" dirty="0"/>
              <a:t> </a:t>
            </a:r>
            <a:r>
              <a:rPr lang="en-US" dirty="0" err="1"/>
              <a:t>elettroni</a:t>
            </a:r>
            <a:r>
              <a:rPr lang="en-US" dirty="0"/>
              <a:t> </a:t>
            </a:r>
          </a:p>
          <a:p>
            <a:pPr marL="285750" indent="-285750">
              <a:buFontTx/>
              <a:buChar char="-"/>
            </a:pPr>
            <a:r>
              <a:rPr lang="en-US" dirty="0" err="1"/>
              <a:t>Elettrolita</a:t>
            </a:r>
            <a:r>
              <a:rPr lang="en-US" dirty="0"/>
              <a:t> per la </a:t>
            </a:r>
            <a:r>
              <a:rPr lang="en-US" dirty="0" err="1"/>
              <a:t>circolazione</a:t>
            </a:r>
            <a:r>
              <a:rPr lang="en-US" dirty="0"/>
              <a:t> </a:t>
            </a:r>
            <a:r>
              <a:rPr lang="en-US" dirty="0" err="1"/>
              <a:t>degli</a:t>
            </a:r>
            <a:r>
              <a:rPr lang="en-US" dirty="0"/>
              <a:t> </a:t>
            </a:r>
            <a:r>
              <a:rPr lang="en-US" dirty="0" err="1"/>
              <a:t>ioni</a:t>
            </a:r>
            <a:endParaRPr lang="en-US" dirty="0"/>
          </a:p>
        </p:txBody>
      </p:sp>
    </p:spTree>
    <p:extLst>
      <p:ext uri="{BB962C8B-B14F-4D97-AF65-F5344CB8AC3E}">
        <p14:creationId xmlns:p14="http://schemas.microsoft.com/office/powerpoint/2010/main" val="181888593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xmlns="" id="{FCCEDF6F-C844-1952-48E4-35B0D5ACA02A}"/>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251520" y="2348880"/>
            <a:ext cx="8633040" cy="2031325"/>
          </a:xfrm>
          <a:prstGeom prst="rect">
            <a:avLst/>
          </a:prstGeom>
        </p:spPr>
        <p:txBody>
          <a:bodyPr wrap="square">
            <a:spAutoFit/>
          </a:bodyPr>
          <a:lstStyle/>
          <a:p>
            <a:pPr algn="just"/>
            <a:r>
              <a:rPr lang="it-IT" dirty="0"/>
              <a:t>Come abbiamo detto, il cambiamento di colore è causato dalla presenza del cobalto in soluzione. In funzione dell’acido organico utilizzato la soluzione può avere un colore diverso. Questo perché le interazioni tra il Co e le soluzioni sono diverse.</a:t>
            </a:r>
          </a:p>
          <a:p>
            <a:pPr algn="just"/>
            <a:r>
              <a:rPr lang="en-US" dirty="0"/>
              <a:t> </a:t>
            </a:r>
            <a:r>
              <a:rPr lang="en-US" dirty="0">
                <a:highlight>
                  <a:srgbClr val="FFFF00"/>
                </a:highlight>
              </a:rPr>
              <a:t/>
            </a:r>
            <a:br>
              <a:rPr lang="en-US" dirty="0">
                <a:highlight>
                  <a:srgbClr val="FFFF00"/>
                </a:highlight>
              </a:rPr>
            </a:br>
            <a:endParaRPr lang="en-US" dirty="0">
              <a:highlight>
                <a:srgbClr val="FFFF00"/>
              </a:highlight>
            </a:endParaRPr>
          </a:p>
          <a:p>
            <a:pPr algn="just"/>
            <a:endParaRPr lang="en-US" dirty="0">
              <a:highlight>
                <a:srgbClr val="FFFF00"/>
              </a:highlight>
            </a:endParaRPr>
          </a:p>
          <a:p>
            <a:pPr algn="just"/>
            <a:endParaRPr lang="en-US" dirty="0"/>
          </a:p>
        </p:txBody>
      </p:sp>
      <p:pic>
        <p:nvPicPr>
          <p:cNvPr id="6" name="Immagine 5">
            <a:extLst>
              <a:ext uri="{FF2B5EF4-FFF2-40B4-BE49-F238E27FC236}">
                <a16:creationId xmlns:a16="http://schemas.microsoft.com/office/drawing/2014/main" xmlns="" id="{C71ABB4E-CC65-4E05-2035-3E6902CC4867}"/>
              </a:ext>
            </a:extLst>
          </p:cNvPr>
          <p:cNvPicPr>
            <a:picLocks noChangeAspect="1"/>
          </p:cNvPicPr>
          <p:nvPr/>
        </p:nvPicPr>
        <p:blipFill rotWithShape="1">
          <a:blip r:embed="rId2"/>
          <a:srcRect l="5587" t="23750" r="3539" b="37400"/>
          <a:stretch/>
        </p:blipFill>
        <p:spPr>
          <a:xfrm>
            <a:off x="413284" y="3458691"/>
            <a:ext cx="8309512" cy="2664296"/>
          </a:xfrm>
          <a:prstGeom prst="rect">
            <a:avLst/>
          </a:prstGeom>
        </p:spPr>
      </p:pic>
      <p:sp>
        <p:nvSpPr>
          <p:cNvPr id="5" name="Title 1">
            <a:extLst>
              <a:ext uri="{FF2B5EF4-FFF2-40B4-BE49-F238E27FC236}">
                <a16:creationId xmlns:a16="http://schemas.microsoft.com/office/drawing/2014/main" xmlns="" id="{EEECB6DF-C2E5-BC43-5AC2-5423BE7D5154}"/>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21997549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84A48B5D-074D-391B-D90B-4D73FF7826F3}"/>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255480" y="2182829"/>
            <a:ext cx="8633040" cy="923330"/>
          </a:xfrm>
          <a:prstGeom prst="rect">
            <a:avLst/>
          </a:prstGeom>
        </p:spPr>
        <p:txBody>
          <a:bodyPr wrap="square">
            <a:spAutoFit/>
          </a:bodyPr>
          <a:lstStyle/>
          <a:p>
            <a:pPr algn="just"/>
            <a:r>
              <a:rPr lang="en-US" dirty="0" err="1">
                <a:solidFill>
                  <a:srgbClr val="0000FF"/>
                </a:solidFill>
              </a:rPr>
              <a:t>Opzionale</a:t>
            </a:r>
            <a:r>
              <a:rPr lang="en-US" dirty="0">
                <a:solidFill>
                  <a:srgbClr val="0000FF"/>
                </a:solidFill>
              </a:rPr>
              <a:t>: </a:t>
            </a:r>
            <a:r>
              <a:rPr lang="it-IT" dirty="0"/>
              <a:t>Le misure UV-vis consentono di determinare la lunghezza d'onda di massimo assorbimento che può essere confrontata con i risultati precedentemente riportati in letteratura. </a:t>
            </a:r>
            <a:r>
              <a:rPr lang="en-US" dirty="0"/>
              <a:t> </a:t>
            </a:r>
          </a:p>
        </p:txBody>
      </p:sp>
      <p:pic>
        <p:nvPicPr>
          <p:cNvPr id="4" name="Immagine 3">
            <a:extLst>
              <a:ext uri="{FF2B5EF4-FFF2-40B4-BE49-F238E27FC236}">
                <a16:creationId xmlns:a16="http://schemas.microsoft.com/office/drawing/2014/main" xmlns="" id="{FDDDEDC2-0415-7CB2-AE61-A6E17B0C3F62}"/>
              </a:ext>
            </a:extLst>
          </p:cNvPr>
          <p:cNvPicPr>
            <a:picLocks noChangeAspect="1"/>
          </p:cNvPicPr>
          <p:nvPr/>
        </p:nvPicPr>
        <p:blipFill rotWithShape="1">
          <a:blip r:embed="rId2"/>
          <a:srcRect t="11151" b="6951"/>
          <a:stretch/>
        </p:blipFill>
        <p:spPr>
          <a:xfrm>
            <a:off x="755576" y="3156132"/>
            <a:ext cx="3147814" cy="3437365"/>
          </a:xfrm>
          <a:prstGeom prst="rect">
            <a:avLst/>
          </a:prstGeom>
        </p:spPr>
      </p:pic>
      <p:pic>
        <p:nvPicPr>
          <p:cNvPr id="5" name="Immagine 4">
            <a:extLst>
              <a:ext uri="{FF2B5EF4-FFF2-40B4-BE49-F238E27FC236}">
                <a16:creationId xmlns:a16="http://schemas.microsoft.com/office/drawing/2014/main" xmlns="" id="{71C3AC06-666B-3A84-D3A7-EDAB5D2A024C}"/>
              </a:ext>
            </a:extLst>
          </p:cNvPr>
          <p:cNvPicPr>
            <a:picLocks noChangeAspect="1"/>
          </p:cNvPicPr>
          <p:nvPr/>
        </p:nvPicPr>
        <p:blipFill>
          <a:blip r:embed="rId3"/>
          <a:stretch>
            <a:fillRect/>
          </a:stretch>
        </p:blipFill>
        <p:spPr>
          <a:xfrm>
            <a:off x="4211960" y="3156132"/>
            <a:ext cx="4482560" cy="3437364"/>
          </a:xfrm>
          <a:prstGeom prst="rect">
            <a:avLst/>
          </a:prstGeom>
        </p:spPr>
      </p:pic>
      <p:sp>
        <p:nvSpPr>
          <p:cNvPr id="7" name="Title 1">
            <a:extLst>
              <a:ext uri="{FF2B5EF4-FFF2-40B4-BE49-F238E27FC236}">
                <a16:creationId xmlns:a16="http://schemas.microsoft.com/office/drawing/2014/main" xmlns="" id="{7B3F0AD2-961D-9ED2-F92A-EFB55E30E542}"/>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3072553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432DFCC5-EA60-1646-B8E2-CA6F93645F08}"/>
              </a:ext>
            </a:extLst>
          </p:cNvPr>
          <p:cNvSpPr/>
          <p:nvPr/>
        </p:nvSpPr>
        <p:spPr>
          <a:xfrm>
            <a:off x="251520"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xmlns="" id="{6549677F-7E45-0DF4-189F-A6DA9EF8586F}"/>
              </a:ext>
            </a:extLst>
          </p:cNvPr>
          <p:cNvSpPr/>
          <p:nvPr/>
        </p:nvSpPr>
        <p:spPr>
          <a:xfrm>
            <a:off x="255480" y="2144812"/>
            <a:ext cx="8633040" cy="4247317"/>
          </a:xfrm>
          <a:prstGeom prst="rect">
            <a:avLst/>
          </a:prstGeom>
        </p:spPr>
        <p:txBody>
          <a:bodyPr wrap="square">
            <a:spAutoFit/>
          </a:bodyPr>
          <a:lstStyle/>
          <a:p>
            <a:pPr algn="just"/>
            <a:r>
              <a:rPr lang="it-IT" dirty="0"/>
              <a:t>Le soluzioni contengono i prodotti della degradazione del LiCoO</a:t>
            </a:r>
            <a:r>
              <a:rPr lang="it-IT" baseline="-25000" dirty="0"/>
              <a:t>2</a:t>
            </a:r>
            <a:r>
              <a:rPr lang="it-IT" dirty="0"/>
              <a:t>: Li e Co come ioni.</a:t>
            </a:r>
          </a:p>
          <a:p>
            <a:pPr algn="just"/>
            <a:endParaRPr lang="it-IT" dirty="0"/>
          </a:p>
          <a:p>
            <a:pPr algn="just"/>
            <a:r>
              <a:rPr lang="it-IT" dirty="0"/>
              <a:t>L'obiettivo principale è recuperare Li e Co come sali puri (ovvero: un sale di cobalto e un sale di litio). Questi prodotti hanno un valore sul mercato (sostenibilità economica) ma possono essere utilizzati anche per la </a:t>
            </a:r>
            <a:r>
              <a:rPr lang="it-IT" dirty="0" err="1"/>
              <a:t>risintesi</a:t>
            </a:r>
            <a:r>
              <a:rPr lang="it-IT" dirty="0"/>
              <a:t> di LiCoO</a:t>
            </a:r>
            <a:r>
              <a:rPr lang="it-IT" baseline="-25000" dirty="0"/>
              <a:t>2</a:t>
            </a:r>
            <a:r>
              <a:rPr lang="it-IT" dirty="0"/>
              <a:t> (schema di economia circolare).</a:t>
            </a:r>
          </a:p>
          <a:p>
            <a:pPr algn="just"/>
            <a:endParaRPr lang="it-IT" dirty="0"/>
          </a:p>
          <a:p>
            <a:pPr algn="just"/>
            <a:r>
              <a:rPr lang="it-IT" dirty="0"/>
              <a:t>Il passo successivo è separare Li e Co e per fare questo dobbiamo precipitare selettivamente uno dei due ioni.</a:t>
            </a:r>
          </a:p>
          <a:p>
            <a:pPr algn="just"/>
            <a:endParaRPr lang="en-US" dirty="0"/>
          </a:p>
          <a:p>
            <a:pPr algn="just"/>
            <a:endParaRPr lang="en-US" dirty="0"/>
          </a:p>
          <a:p>
            <a:pPr algn="just"/>
            <a:endParaRPr lang="en-US" dirty="0">
              <a:highlight>
                <a:srgbClr val="FFFF00"/>
              </a:highlight>
            </a:endParaRPr>
          </a:p>
          <a:p>
            <a:pPr algn="just"/>
            <a:r>
              <a:rPr lang="en-US" dirty="0">
                <a:highlight>
                  <a:srgbClr val="FFFF00"/>
                </a:highlight>
              </a:rPr>
              <a:t/>
            </a:r>
            <a:br>
              <a:rPr lang="en-US" dirty="0">
                <a:highlight>
                  <a:srgbClr val="FFFF00"/>
                </a:highlight>
              </a:rPr>
            </a:br>
            <a:endParaRPr lang="en-US" dirty="0">
              <a:highlight>
                <a:srgbClr val="FFFF00"/>
              </a:highlight>
            </a:endParaRPr>
          </a:p>
          <a:p>
            <a:pPr algn="just"/>
            <a:endParaRPr lang="en-US" dirty="0">
              <a:highlight>
                <a:srgbClr val="FFFF00"/>
              </a:highlight>
            </a:endParaRPr>
          </a:p>
          <a:p>
            <a:pPr algn="just"/>
            <a:endParaRPr lang="en-US" dirty="0"/>
          </a:p>
        </p:txBody>
      </p:sp>
      <p:sp>
        <p:nvSpPr>
          <p:cNvPr id="5" name="Title 1">
            <a:extLst>
              <a:ext uri="{FF2B5EF4-FFF2-40B4-BE49-F238E27FC236}">
                <a16:creationId xmlns:a16="http://schemas.microsoft.com/office/drawing/2014/main" xmlns="" id="{624232F8-A532-5671-F09E-C78ED6B8AF3A}"/>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6669383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DD678488-8C0E-4938-D3F3-307518726535}"/>
              </a:ext>
            </a:extLst>
          </p:cNvPr>
          <p:cNvSpPr/>
          <p:nvPr/>
        </p:nvSpPr>
        <p:spPr>
          <a:xfrm>
            <a:off x="284609"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xmlns="" id="{1C1F7AFF-8C50-EAAF-B022-789AA0894F45}"/>
              </a:ext>
            </a:extLst>
          </p:cNvPr>
          <p:cNvSpPr txBox="1"/>
          <p:nvPr/>
        </p:nvSpPr>
        <p:spPr>
          <a:xfrm>
            <a:off x="215516" y="2132856"/>
            <a:ext cx="8712968" cy="1264642"/>
          </a:xfrm>
          <a:prstGeom prst="rect">
            <a:avLst/>
          </a:prstGeom>
          <a:noFill/>
        </p:spPr>
        <p:txBody>
          <a:bodyPr wrap="square">
            <a:spAutoFit/>
          </a:bodyPr>
          <a:lstStyle/>
          <a:p>
            <a:pPr lvl="0" algn="just">
              <a:lnSpc>
                <a:spcPct val="107000"/>
              </a:lnSpc>
            </a:pPr>
            <a:r>
              <a:rPr lang="en-US" sz="1800" b="1" u="sng" dirty="0">
                <a:latin typeface="Calibri" panose="020F0502020204030204" pitchFamily="34" charset="0"/>
                <a:ea typeface="Calibri" panose="020F0502020204030204" pitchFamily="34" charset="0"/>
                <a:cs typeface="Calibri" panose="020F0502020204030204" pitchFamily="34" charset="0"/>
              </a:rPr>
              <a:t>1. </a:t>
            </a:r>
            <a:r>
              <a:rPr lang="en-US" sz="1800" b="1" u="sng" dirty="0" err="1">
                <a:latin typeface="Calibri" panose="020F0502020204030204" pitchFamily="34" charset="0"/>
                <a:ea typeface="Calibri" panose="020F0502020204030204" pitchFamily="34" charset="0"/>
                <a:cs typeface="Calibri" panose="020F0502020204030204" pitchFamily="34" charset="0"/>
              </a:rPr>
              <a:t>Precipitazione</a:t>
            </a:r>
            <a:r>
              <a:rPr lang="en-US" sz="1800" b="1" u="sng" dirty="0">
                <a:latin typeface="Calibri" panose="020F0502020204030204" pitchFamily="34" charset="0"/>
                <a:ea typeface="Calibri" panose="020F0502020204030204" pitchFamily="34" charset="0"/>
                <a:cs typeface="Calibri" panose="020F0502020204030204" pitchFamily="34" charset="0"/>
              </a:rPr>
              <a:t> del </a:t>
            </a:r>
            <a:r>
              <a:rPr lang="en-US" sz="1800" b="1" u="sng" dirty="0" err="1">
                <a:latin typeface="Calibri" panose="020F0502020204030204" pitchFamily="34" charset="0"/>
                <a:ea typeface="Calibri" panose="020F0502020204030204" pitchFamily="34" charset="0"/>
                <a:cs typeface="Calibri" panose="020F0502020204030204" pitchFamily="34" charset="0"/>
              </a:rPr>
              <a:t>Cobalto</a:t>
            </a:r>
            <a:r>
              <a:rPr lang="it-IT" sz="1600" u="sng" dirty="0">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pPr>
            <a:r>
              <a:rPr lang="en-US" sz="1800" dirty="0" err="1">
                <a:latin typeface="Calibri" panose="020F0502020204030204" pitchFamily="34" charset="0"/>
                <a:ea typeface="Calibri" panose="020F0502020204030204" pitchFamily="34" charset="0"/>
                <a:cs typeface="Calibri" panose="020F0502020204030204" pitchFamily="34" charset="0"/>
              </a:rPr>
              <a:t>Aggiunfere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370mg di </a:t>
            </a:r>
            <a:r>
              <a:rPr lang="en-US" sz="1800" b="1" dirty="0" err="1">
                <a:latin typeface="Calibri" panose="020F0502020204030204" pitchFamily="34" charset="0"/>
                <a:ea typeface="Calibri" panose="020F0502020204030204" pitchFamily="34" charset="0"/>
                <a:cs typeface="Calibri" panose="020F0502020204030204" pitchFamily="34" charset="0"/>
              </a:rPr>
              <a:t>Acido</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Ossalico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nella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soluzione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quando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sta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iniziando</a:t>
            </a:r>
            <a:r>
              <a:rPr lang="en-US" sz="1800" dirty="0">
                <a:latin typeface="Calibri" panose="020F0502020204030204" pitchFamily="34" charset="0"/>
                <a:ea typeface="Calibri" panose="020F0502020204030204" pitchFamily="34" charset="0"/>
                <a:cs typeface="Calibri" panose="020F0502020204030204" pitchFamily="34" charset="0"/>
              </a:rPr>
              <a:t> a </a:t>
            </a:r>
            <a:r>
              <a:rPr lang="en-US" sz="1800" dirty="0" err="1">
                <a:latin typeface="Calibri" panose="020F0502020204030204" pitchFamily="34" charset="0"/>
                <a:ea typeface="Calibri" panose="020F0502020204030204" pitchFamily="34" charset="0"/>
                <a:cs typeface="Calibri" panose="020F0502020204030204" pitchFamily="34" charset="0"/>
              </a:rPr>
              <a:t>formare</a:t>
            </a:r>
            <a:r>
              <a:rPr lang="en-US" sz="1800" dirty="0">
                <a:latin typeface="Calibri" panose="020F0502020204030204" pitchFamily="34" charset="0"/>
                <a:ea typeface="Calibri" panose="020F0502020204030204" pitchFamily="34" charset="0"/>
                <a:cs typeface="Calibri" panose="020F0502020204030204" pitchFamily="34" charset="0"/>
              </a:rPr>
              <a:t> il </a:t>
            </a:r>
            <a:r>
              <a:rPr lang="en-US" sz="1800" dirty="0" err="1">
                <a:latin typeface="Calibri" panose="020F0502020204030204" pitchFamily="34" charset="0"/>
                <a:ea typeface="Calibri" panose="020F0502020204030204" pitchFamily="34" charset="0"/>
                <a:cs typeface="Calibri" panose="020F0502020204030204" pitchFamily="34" charset="0"/>
              </a:rPr>
              <a:t>precipitato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contare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15min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La </a:t>
            </a:r>
            <a:r>
              <a:rPr lang="en-US" dirty="0" err="1">
                <a:latin typeface="Calibri" panose="020F0502020204030204" pitchFamily="34" charset="0"/>
                <a:ea typeface="Calibri" panose="020F0502020204030204" pitchFamily="34" charset="0"/>
                <a:cs typeface="Calibri" panose="020F0502020204030204" pitchFamily="34" charset="0"/>
              </a:rPr>
              <a:t>fase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solida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così</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ottenuta</a:t>
            </a:r>
            <a:r>
              <a:rPr lang="en-US" dirty="0">
                <a:latin typeface="Calibri" panose="020F0502020204030204" pitchFamily="34" charset="0"/>
                <a:ea typeface="Calibri" panose="020F0502020204030204" pitchFamily="34" charset="0"/>
                <a:cs typeface="Calibri" panose="020F0502020204030204" pitchFamily="34" charset="0"/>
              </a:rPr>
              <a:t> è</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[Co(II)(C</a:t>
            </a:r>
            <a:r>
              <a:rPr lang="en-US" sz="1800" b="1" baseline="-25000" dirty="0">
                <a:latin typeface="Calibri" panose="020F0502020204030204" pitchFamily="34" charset="0"/>
                <a:ea typeface="Calibri" panose="020F0502020204030204" pitchFamily="34" charset="0"/>
                <a:cs typeface="Calibri" panose="020F0502020204030204" pitchFamily="34" charset="0"/>
              </a:rPr>
              <a:t>2</a:t>
            </a:r>
            <a:r>
              <a:rPr lang="en-US" sz="1800" b="1" dirty="0">
                <a:latin typeface="Calibri" panose="020F0502020204030204" pitchFamily="34" charset="0"/>
                <a:ea typeface="Calibri" panose="020F0502020204030204" pitchFamily="34" charset="0"/>
                <a:cs typeface="Calibri" panose="020F0502020204030204" pitchFamily="34" charset="0"/>
              </a:rPr>
              <a:t>O</a:t>
            </a:r>
            <a:r>
              <a:rPr lang="en-US" sz="1800" b="1" baseline="-25000" dirty="0">
                <a:latin typeface="Calibri" panose="020F0502020204030204" pitchFamily="34" charset="0"/>
                <a:ea typeface="Calibri" panose="020F0502020204030204" pitchFamily="34" charset="0"/>
                <a:cs typeface="Calibri" panose="020F0502020204030204" pitchFamily="34" charset="0"/>
              </a:rPr>
              <a:t>4</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Filtrare</a:t>
            </a:r>
            <a:r>
              <a:rPr lang="en-US" sz="1800" dirty="0">
                <a:latin typeface="Calibri" panose="020F0502020204030204" pitchFamily="34" charset="0"/>
                <a:ea typeface="Calibri" panose="020F0502020204030204" pitchFamily="34" charset="0"/>
                <a:cs typeface="Calibri" panose="020F0502020204030204" pitchFamily="34" charset="0"/>
              </a:rPr>
              <a:t> e </a:t>
            </a:r>
            <a:r>
              <a:rPr lang="en-US" sz="1800" dirty="0" err="1">
                <a:latin typeface="Calibri" panose="020F0502020204030204" pitchFamily="34" charset="0"/>
                <a:ea typeface="Calibri" panose="020F0502020204030204" pitchFamily="34" charset="0"/>
                <a:cs typeface="Calibri" panose="020F0502020204030204" pitchFamily="34" charset="0"/>
              </a:rPr>
              <a:t>pesare</a:t>
            </a:r>
            <a:r>
              <a:rPr lang="en-US" sz="1800" dirty="0">
                <a:latin typeface="Calibri" panose="020F0502020204030204" pitchFamily="34" charset="0"/>
                <a:ea typeface="Calibri" panose="020F0502020204030204" pitchFamily="34" charset="0"/>
                <a:cs typeface="Calibri" panose="020F0502020204030204" pitchFamily="34" charset="0"/>
              </a:rPr>
              <a:t> la </a:t>
            </a:r>
            <a:r>
              <a:rPr lang="en-US" sz="1800" dirty="0" err="1">
                <a:latin typeface="Calibri" panose="020F0502020204030204" pitchFamily="34" charset="0"/>
                <a:ea typeface="Calibri" panose="020F0502020204030204" pitchFamily="34" charset="0"/>
                <a:cs typeface="Calibri" panose="020F0502020204030204" pitchFamily="34" charset="0"/>
              </a:rPr>
              <a:t>polvere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0000FF"/>
                </a:solidFill>
                <a:latin typeface="Calibri" panose="020F0502020204030204" pitchFamily="34" charset="0"/>
                <a:ea typeface="Calibri" panose="020F0502020204030204" pitchFamily="34" charset="0"/>
                <a:cs typeface="Calibri" panose="020F0502020204030204" pitchFamily="34" charset="0"/>
              </a:rPr>
              <a:t>CONSERVARE LA SOLUZIONE PER IL PUNTO 2</a:t>
            </a:r>
            <a:endParaRPr lang="it-IT" sz="16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xmlns="" id="{AF65D31F-7114-7AD0-FDAC-16F2AB8FE224}"/>
              </a:ext>
            </a:extLst>
          </p:cNvPr>
          <p:cNvSpPr txBox="1"/>
          <p:nvPr/>
        </p:nvSpPr>
        <p:spPr>
          <a:xfrm>
            <a:off x="223156" y="3957139"/>
            <a:ext cx="8712968" cy="968278"/>
          </a:xfrm>
          <a:prstGeom prst="rect">
            <a:avLst/>
          </a:prstGeom>
          <a:noFill/>
        </p:spPr>
        <p:txBody>
          <a:bodyPr wrap="square">
            <a:spAutoFit/>
          </a:bodyPr>
          <a:lstStyle/>
          <a:p>
            <a:pPr algn="just">
              <a:lnSpc>
                <a:spcPct val="107000"/>
              </a:lnSpc>
            </a:pPr>
            <a:r>
              <a:rPr lang="en-US" sz="1800" b="1" u="sng" dirty="0">
                <a:effectLst/>
                <a:latin typeface="Calibri" panose="020F0502020204030204" pitchFamily="34" charset="0"/>
                <a:ea typeface="Calibri" panose="020F0502020204030204" pitchFamily="34" charset="0"/>
                <a:cs typeface="Calibri" panose="020F0502020204030204" pitchFamily="34" charset="0"/>
              </a:rPr>
              <a:t>2. </a:t>
            </a:r>
            <a:r>
              <a:rPr lang="en-US" sz="1800" b="1" u="sng" dirty="0" err="1">
                <a:effectLst/>
                <a:latin typeface="Calibri" panose="020F0502020204030204" pitchFamily="34" charset="0"/>
                <a:ea typeface="Calibri" panose="020F0502020204030204" pitchFamily="34" charset="0"/>
                <a:cs typeface="Calibri" panose="020F0502020204030204" pitchFamily="34" charset="0"/>
              </a:rPr>
              <a:t>Precipitazione</a:t>
            </a:r>
            <a:r>
              <a:rPr lang="en-US" sz="1800" b="1" u="sng" dirty="0">
                <a:effectLst/>
                <a:latin typeface="Calibri" panose="020F0502020204030204" pitchFamily="34" charset="0"/>
                <a:ea typeface="Calibri" panose="020F0502020204030204" pitchFamily="34" charset="0"/>
                <a:cs typeface="Calibri" panose="020F0502020204030204" pitchFamily="34" charset="0"/>
              </a:rPr>
              <a:t> del </a:t>
            </a:r>
            <a:r>
              <a:rPr lang="en-US" sz="1800" b="1" u="sng" dirty="0" err="1">
                <a:effectLst/>
                <a:latin typeface="Calibri" panose="020F0502020204030204" pitchFamily="34" charset="0"/>
                <a:ea typeface="Calibri" panose="020F0502020204030204" pitchFamily="34" charset="0"/>
                <a:cs typeface="Calibri" panose="020F0502020204030204" pitchFamily="34" charset="0"/>
              </a:rPr>
              <a:t>Litio</a:t>
            </a:r>
            <a:r>
              <a:rPr lang="en-US" sz="1800" b="1" u="sng" dirty="0">
                <a:effectLst/>
                <a:latin typeface="Calibri" panose="020F0502020204030204" pitchFamily="34" charset="0"/>
                <a:ea typeface="Calibri" panose="020F0502020204030204" pitchFamily="34" charset="0"/>
                <a:cs typeface="Calibri" panose="020F0502020204030204" pitchFamily="34" charset="0"/>
              </a:rPr>
              <a:t>:</a:t>
            </a:r>
          </a:p>
          <a:p>
            <a:pPr algn="just">
              <a:lnSpc>
                <a:spcPct val="107000"/>
              </a:lnSpc>
            </a:pPr>
            <a:r>
              <a:rPr lang="en-US" sz="1800" dirty="0">
                <a:effectLst/>
                <a:latin typeface="Calibri" panose="020F0502020204030204" pitchFamily="34" charset="0"/>
                <a:ea typeface="Calibri" panose="020F0502020204030204" pitchFamily="34" charset="0"/>
                <a:cs typeface="Calibri" panose="020F0502020204030204" pitchFamily="34" charset="0"/>
              </a:rPr>
              <a:t>Ora </a:t>
            </a:r>
            <a:r>
              <a:rPr lang="en-US" sz="1800" dirty="0" err="1">
                <a:effectLst/>
                <a:latin typeface="Calibri" panose="020F0502020204030204" pitchFamily="34" charset="0"/>
                <a:ea typeface="Calibri" panose="020F0502020204030204" pitchFamily="34" charset="0"/>
                <a:cs typeface="Calibri" panose="020F0502020204030204" pitchFamily="34" charset="0"/>
              </a:rPr>
              <a:t>aggiungere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alla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fase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liquida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rimanente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780mg di Sodio</a:t>
            </a:r>
            <a:r>
              <a:rPr lang="en-US" sz="1800" dirty="0">
                <a:effectLst/>
                <a:latin typeface="Calibri" panose="020F0502020204030204" pitchFamily="34" charset="0"/>
                <a:ea typeface="Calibri" panose="020F0502020204030204" pitchFamily="34" charset="0"/>
                <a:cs typeface="Calibri" panose="020F0502020204030204" pitchFamily="34" charset="0"/>
              </a:rPr>
              <a:t> ed </a:t>
            </a:r>
            <a:r>
              <a:rPr lang="en-US" sz="1800" dirty="0" err="1">
                <a:effectLst/>
                <a:latin typeface="Calibri" panose="020F0502020204030204" pitchFamily="34" charset="0"/>
                <a:ea typeface="Calibri" panose="020F0502020204030204" pitchFamily="34" charset="0"/>
                <a:cs typeface="Calibri" panose="020F0502020204030204" pitchFamily="34" charset="0"/>
              </a:rPr>
              <a:t>agitare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fino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alla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formazion</a:t>
            </a:r>
            <a:r>
              <a:rPr lang="en-US" dirty="0" err="1">
                <a:latin typeface="Calibri" panose="020F0502020204030204" pitchFamily="34" charset="0"/>
                <a:ea typeface="Calibri" panose="020F0502020204030204" pitchFamily="34" charset="0"/>
                <a:cs typeface="Calibri" panose="020F0502020204030204" pitchFamily="34" charset="0"/>
              </a:rPr>
              <a:t>e</a:t>
            </a:r>
            <a:r>
              <a:rPr lang="en-US" sz="1800" dirty="0">
                <a:effectLst/>
                <a:latin typeface="Calibri" panose="020F0502020204030204" pitchFamily="34" charset="0"/>
                <a:ea typeface="Calibri" panose="020F0502020204030204" pitchFamily="34" charset="0"/>
                <a:cs typeface="Calibri" panose="020F0502020204030204" pitchFamily="34" charset="0"/>
              </a:rPr>
              <a:t> di un </a:t>
            </a:r>
            <a:r>
              <a:rPr lang="en-US" sz="1800" dirty="0" err="1">
                <a:effectLst/>
                <a:latin typeface="Calibri" panose="020F0502020204030204" pitchFamily="34" charset="0"/>
                <a:ea typeface="Calibri" panose="020F0502020204030204" pitchFamily="34" charset="0"/>
                <a:cs typeface="Calibri" panose="020F0502020204030204" pitchFamily="34" charset="0"/>
              </a:rPr>
              <a:t>precipitato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bianco</a:t>
            </a:r>
            <a:r>
              <a:rPr lang="en-US" sz="1800" dirty="0">
                <a:effectLst/>
                <a:latin typeface="Calibri" panose="020F0502020204030204" pitchFamily="34" charset="0"/>
                <a:ea typeface="Calibri" panose="020F0502020204030204" pitchFamily="34" charset="0"/>
                <a:cs typeface="Calibri" panose="020F0502020204030204" pitchFamily="34" charset="0"/>
              </a:rPr>
              <a:t>. La </a:t>
            </a:r>
            <a:r>
              <a:rPr lang="en-US" sz="1800" dirty="0" err="1">
                <a:effectLst/>
                <a:latin typeface="Calibri" panose="020F0502020204030204" pitchFamily="34" charset="0"/>
                <a:ea typeface="Calibri" panose="020F0502020204030204" pitchFamily="34" charset="0"/>
                <a:cs typeface="Calibri" panose="020F0502020204030204" pitchFamily="34" charset="0"/>
              </a:rPr>
              <a:t>fase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solida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così</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ottenuta</a:t>
            </a:r>
            <a:r>
              <a:rPr lang="en-US" sz="1800" dirty="0">
                <a:effectLst/>
                <a:latin typeface="Calibri" panose="020F0502020204030204" pitchFamily="34" charset="0"/>
                <a:ea typeface="Calibri" panose="020F0502020204030204" pitchFamily="34" charset="0"/>
                <a:cs typeface="Calibri" panose="020F0502020204030204" pitchFamily="34" charset="0"/>
              </a:rPr>
              <a:t> è </a:t>
            </a:r>
            <a:r>
              <a:rPr lang="en-US" sz="1800" b="1" dirty="0">
                <a:effectLst/>
                <a:latin typeface="Calibri" panose="020F0502020204030204" pitchFamily="34" charset="0"/>
                <a:ea typeface="Calibri" panose="020F0502020204030204" pitchFamily="34" charset="0"/>
                <a:cs typeface="Calibri" panose="020F0502020204030204" pitchFamily="34" charset="0"/>
              </a:rPr>
              <a:t>Li</a:t>
            </a:r>
            <a:r>
              <a:rPr lang="en-US" sz="1800" b="1" baseline="-25000" dirty="0">
                <a:effectLst/>
                <a:latin typeface="Calibri" panose="020F0502020204030204" pitchFamily="34" charset="0"/>
                <a:ea typeface="Calibri" panose="020F0502020204030204" pitchFamily="34" charset="0"/>
                <a:cs typeface="Calibri" panose="020F0502020204030204" pitchFamily="34" charset="0"/>
              </a:rPr>
              <a:t>2</a:t>
            </a:r>
            <a:r>
              <a:rPr lang="en-US" sz="1800" b="1" dirty="0">
                <a:effectLst/>
                <a:latin typeface="Calibri" panose="020F0502020204030204" pitchFamily="34" charset="0"/>
                <a:ea typeface="Calibri" panose="020F0502020204030204" pitchFamily="34" charset="0"/>
                <a:cs typeface="Calibri" panose="020F0502020204030204" pitchFamily="34" charset="0"/>
              </a:rPr>
              <a:t>CO</a:t>
            </a:r>
            <a:r>
              <a:rPr lang="en-US" sz="1800" b="1" baseline="-25000" dirty="0">
                <a:effectLst/>
                <a:latin typeface="Calibri" panose="020F0502020204030204" pitchFamily="34" charset="0"/>
                <a:ea typeface="Calibri" panose="020F0502020204030204" pitchFamily="34" charset="0"/>
                <a:cs typeface="Calibri" panose="020F0502020204030204" pitchFamily="34" charset="0"/>
              </a:rPr>
              <a:t>3</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Pesare</a:t>
            </a:r>
            <a:r>
              <a:rPr lang="en-US" sz="1800" dirty="0">
                <a:effectLst/>
                <a:latin typeface="Calibri" panose="020F0502020204030204" pitchFamily="34" charset="0"/>
                <a:ea typeface="Calibri" panose="020F0502020204030204" pitchFamily="34" charset="0"/>
                <a:cs typeface="Calibri" panose="020F0502020204030204" pitchFamily="34" charset="0"/>
              </a:rPr>
              <a:t> la </a:t>
            </a:r>
            <a:r>
              <a:rPr lang="en-US" sz="1800" dirty="0" err="1">
                <a:effectLst/>
                <a:latin typeface="Calibri" panose="020F0502020204030204" pitchFamily="34" charset="0"/>
                <a:ea typeface="Calibri" panose="020F0502020204030204" pitchFamily="34" charset="0"/>
                <a:cs typeface="Calibri" panose="020F0502020204030204" pitchFamily="34" charset="0"/>
              </a:rPr>
              <a:t>polvere</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xmlns="" id="{648D5951-91BA-4BF8-684B-33589FA9B123}"/>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12135069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DD678488-8C0E-4938-D3F3-307518726535}"/>
              </a:ext>
            </a:extLst>
          </p:cNvPr>
          <p:cNvSpPr/>
          <p:nvPr/>
        </p:nvSpPr>
        <p:spPr>
          <a:xfrm>
            <a:off x="284609"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xmlns="" id="{1C1F7AFF-8C50-EAAF-B022-789AA0894F45}"/>
              </a:ext>
            </a:extLst>
          </p:cNvPr>
          <p:cNvSpPr txBox="1"/>
          <p:nvPr/>
        </p:nvSpPr>
        <p:spPr>
          <a:xfrm>
            <a:off x="215516" y="2132856"/>
            <a:ext cx="8712968" cy="3307700"/>
          </a:xfrm>
          <a:prstGeom prst="rect">
            <a:avLst/>
          </a:prstGeom>
          <a:noFill/>
        </p:spPr>
        <p:txBody>
          <a:bodyPr wrap="square">
            <a:spAutoFit/>
          </a:bodyPr>
          <a:lstStyle/>
          <a:p>
            <a:pPr lvl="0" algn="just">
              <a:lnSpc>
                <a:spcPct val="107000"/>
              </a:lnSpc>
            </a:pPr>
            <a:r>
              <a:rPr lang="it-IT" sz="1800" dirty="0">
                <a:latin typeface="Calibri" panose="020F0502020204030204" pitchFamily="34" charset="0"/>
                <a:ea typeface="Calibri" panose="020F0502020204030204" pitchFamily="34" charset="0"/>
                <a:cs typeface="Calibri" panose="020F0502020204030204" pitchFamily="34" charset="0"/>
              </a:rPr>
              <a:t>…</a:t>
            </a:r>
            <a:r>
              <a:rPr lang="en-US" sz="1800" dirty="0">
                <a:latin typeface="Calibri" panose="020F0502020204030204" pitchFamily="34" charset="0"/>
                <a:ea typeface="Calibri" panose="020F0502020204030204" pitchFamily="34" charset="0"/>
                <a:cs typeface="Calibri" panose="020F0502020204030204" pitchFamily="34" charset="0"/>
              </a:rPr>
              <a:t>non solo </a:t>
            </a:r>
            <a:r>
              <a:rPr lang="en-US" sz="1800" dirty="0" err="1">
                <a:latin typeface="Calibri" panose="020F0502020204030204" pitchFamily="34" charset="0"/>
                <a:ea typeface="Calibri" panose="020F0502020204030204" pitchFamily="34" charset="0"/>
                <a:cs typeface="Calibri" panose="020F0502020204030204" pitchFamily="34" charset="0"/>
              </a:rPr>
              <a:t>chimica</a:t>
            </a:r>
            <a:endParaRPr lang="en-US" sz="1800"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n-US" b="1"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it-IT" dirty="0">
                <a:latin typeface="Calibri" panose="020F0502020204030204" pitchFamily="34" charset="0"/>
                <a:ea typeface="Calibri" panose="020F0502020204030204" pitchFamily="34" charset="0"/>
                <a:cs typeface="Calibri" panose="020F0502020204030204" pitchFamily="34" charset="0"/>
              </a:rPr>
              <a:t>Durante la reazione di lisciviazione (1h) avrai tempo per cercare informazioni sugli acidi che stai utilizzando: </a:t>
            </a:r>
            <a:r>
              <a:rPr lang="it-IT" b="1" dirty="0">
                <a:latin typeface="Calibri" panose="020F0502020204030204" pitchFamily="34" charset="0"/>
                <a:ea typeface="Calibri" panose="020F0502020204030204" pitchFamily="34" charset="0"/>
                <a:cs typeface="Calibri" panose="020F0502020204030204" pitchFamily="34" charset="0"/>
              </a:rPr>
              <a:t>qual è il costo? quali sono i requisiti di sicurezza per lo smaltimento di tali acidi? Sono tossici/pericolosi/biodegradabili?</a:t>
            </a:r>
          </a:p>
          <a:p>
            <a:pPr lvl="0" algn="just">
              <a:lnSpc>
                <a:spcPct val="107000"/>
              </a:lnSpc>
            </a:pPr>
            <a:endParaRPr lang="it-IT" dirty="0">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it-IT" dirty="0">
                <a:latin typeface="Calibri" panose="020F0502020204030204" pitchFamily="34" charset="0"/>
                <a:ea typeface="Calibri" panose="020F0502020204030204" pitchFamily="34" charset="0"/>
                <a:cs typeface="Calibri" panose="020F0502020204030204" pitchFamily="34" charset="0"/>
              </a:rPr>
              <a:t>L'efficienza chimica è rilevante, ma non è l'unico parametro da considerare: anche la sostenibilità economica e ambientale del processo sono fattori chiave nella valutazione finale del processo proposto.</a:t>
            </a:r>
          </a:p>
          <a:p>
            <a:pPr lvl="0" algn="just">
              <a:lnSpc>
                <a:spcPct val="107000"/>
              </a:lnSpc>
            </a:pPr>
            <a:r>
              <a:rPr lang="en-US" dirty="0">
                <a:latin typeface="Calibri" panose="020F0502020204030204" pitchFamily="34" charset="0"/>
                <a:ea typeface="Calibri" panose="020F0502020204030204" pitchFamily="34" charset="0"/>
                <a:cs typeface="Calibri" panose="020F0502020204030204" pitchFamily="34" charset="0"/>
              </a:rPr>
              <a:t> </a:t>
            </a:r>
          </a:p>
          <a:p>
            <a:pPr lvl="0" algn="just">
              <a:lnSpc>
                <a:spcPct val="107000"/>
              </a:lnSpc>
            </a:pPr>
            <a:endParaRPr lang="it-IT" sz="16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xmlns="" id="{5980B6B3-4EF5-9AAC-AD3D-F31AE30260F0}"/>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21985032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DD678488-8C0E-4938-D3F3-307518726535}"/>
              </a:ext>
            </a:extLst>
          </p:cNvPr>
          <p:cNvSpPr/>
          <p:nvPr/>
        </p:nvSpPr>
        <p:spPr>
          <a:xfrm>
            <a:off x="284609" y="2132856"/>
            <a:ext cx="8640960" cy="43204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ella 2">
            <a:extLst>
              <a:ext uri="{FF2B5EF4-FFF2-40B4-BE49-F238E27FC236}">
                <a16:creationId xmlns:a16="http://schemas.microsoft.com/office/drawing/2014/main" xmlns="" id="{603C4694-71D8-6323-8AEB-668B52ADC651}"/>
              </a:ext>
            </a:extLst>
          </p:cNvPr>
          <p:cNvGraphicFramePr>
            <a:graphicFrameLocks noGrp="1"/>
          </p:cNvGraphicFramePr>
          <p:nvPr>
            <p:extLst>
              <p:ext uri="{D42A27DB-BD31-4B8C-83A1-F6EECF244321}">
                <p14:modId xmlns:p14="http://schemas.microsoft.com/office/powerpoint/2010/main" val="1386534268"/>
              </p:ext>
            </p:extLst>
          </p:nvPr>
        </p:nvGraphicFramePr>
        <p:xfrm>
          <a:off x="1207350" y="3765875"/>
          <a:ext cx="6729300" cy="1762898"/>
        </p:xfrm>
        <a:graphic>
          <a:graphicData uri="http://schemas.openxmlformats.org/drawingml/2006/table">
            <a:tbl>
              <a:tblPr firstRow="1" firstCol="1" bandRow="1">
                <a:tableStyleId>{5C22544A-7EE6-4342-B048-85BDC9FD1C3A}</a:tableStyleId>
              </a:tblPr>
              <a:tblGrid>
                <a:gridCol w="961029">
                  <a:extLst>
                    <a:ext uri="{9D8B030D-6E8A-4147-A177-3AD203B41FA5}">
                      <a16:colId xmlns:a16="http://schemas.microsoft.com/office/drawing/2014/main" xmlns="" val="873122463"/>
                    </a:ext>
                  </a:extLst>
                </a:gridCol>
                <a:gridCol w="961029">
                  <a:extLst>
                    <a:ext uri="{9D8B030D-6E8A-4147-A177-3AD203B41FA5}">
                      <a16:colId xmlns:a16="http://schemas.microsoft.com/office/drawing/2014/main" xmlns="" val="702801548"/>
                    </a:ext>
                  </a:extLst>
                </a:gridCol>
                <a:gridCol w="961029">
                  <a:extLst>
                    <a:ext uri="{9D8B030D-6E8A-4147-A177-3AD203B41FA5}">
                      <a16:colId xmlns:a16="http://schemas.microsoft.com/office/drawing/2014/main" xmlns="" val="4282216195"/>
                    </a:ext>
                  </a:extLst>
                </a:gridCol>
                <a:gridCol w="961029">
                  <a:extLst>
                    <a:ext uri="{9D8B030D-6E8A-4147-A177-3AD203B41FA5}">
                      <a16:colId xmlns:a16="http://schemas.microsoft.com/office/drawing/2014/main" xmlns="" val="2466460619"/>
                    </a:ext>
                  </a:extLst>
                </a:gridCol>
                <a:gridCol w="961728">
                  <a:extLst>
                    <a:ext uri="{9D8B030D-6E8A-4147-A177-3AD203B41FA5}">
                      <a16:colId xmlns:a16="http://schemas.microsoft.com/office/drawing/2014/main" xmlns="" val="186471482"/>
                    </a:ext>
                  </a:extLst>
                </a:gridCol>
                <a:gridCol w="961728">
                  <a:extLst>
                    <a:ext uri="{9D8B030D-6E8A-4147-A177-3AD203B41FA5}">
                      <a16:colId xmlns:a16="http://schemas.microsoft.com/office/drawing/2014/main" xmlns="" val="3606944870"/>
                    </a:ext>
                  </a:extLst>
                </a:gridCol>
                <a:gridCol w="961728">
                  <a:extLst>
                    <a:ext uri="{9D8B030D-6E8A-4147-A177-3AD203B41FA5}">
                      <a16:colId xmlns:a16="http://schemas.microsoft.com/office/drawing/2014/main" xmlns="" val="4176103556"/>
                    </a:ext>
                  </a:extLst>
                </a:gridCol>
              </a:tblGrid>
              <a:tr h="673658">
                <a:tc>
                  <a:txBody>
                    <a:bodyPr/>
                    <a:lstStyle/>
                    <a:p>
                      <a:pPr algn="ctr">
                        <a:lnSpc>
                          <a:spcPct val="107000"/>
                        </a:lnSpc>
                        <a:spcAft>
                          <a:spcPts val="800"/>
                        </a:spcAft>
                      </a:pPr>
                      <a:r>
                        <a:rPr lang="en-GB" sz="1200" dirty="0" err="1">
                          <a:effectLst/>
                        </a:rPr>
                        <a:t>Acido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err="1">
                          <a:effectLst/>
                        </a:rPr>
                        <a:t>Resa</a:t>
                      </a:r>
                      <a:r>
                        <a:rPr lang="en-GB" sz="1200" dirty="0">
                          <a:effectLst/>
                        </a:rPr>
                        <a:t> di </a:t>
                      </a:r>
                      <a:r>
                        <a:rPr lang="en-GB" sz="1200" dirty="0" err="1">
                          <a:effectLst/>
                        </a:rPr>
                        <a:t>Reazione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err="1">
                          <a:effectLst/>
                        </a:rPr>
                        <a:t>Resa</a:t>
                      </a:r>
                      <a:r>
                        <a:rPr lang="en-GB" sz="1200" dirty="0">
                          <a:effectLst/>
                        </a:rPr>
                        <a:t> di </a:t>
                      </a:r>
                      <a:r>
                        <a:rPr lang="en-GB" sz="1200" dirty="0" err="1">
                          <a:effectLst/>
                        </a:rPr>
                        <a:t>Recupero</a:t>
                      </a:r>
                      <a:r>
                        <a:rPr lang="en-GB" sz="1200" dirty="0">
                          <a:effectLst/>
                        </a:rPr>
                        <a:t> del Co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200" dirty="0" err="1">
                          <a:effectLst/>
                        </a:rPr>
                        <a:t>Resa</a:t>
                      </a:r>
                      <a:r>
                        <a:rPr lang="en-GB" sz="1200" dirty="0">
                          <a:effectLst/>
                        </a:rPr>
                        <a:t> di </a:t>
                      </a:r>
                      <a:r>
                        <a:rPr lang="en-GB" sz="1200" dirty="0" err="1">
                          <a:effectLst/>
                        </a:rPr>
                        <a:t>Recupero</a:t>
                      </a:r>
                      <a:r>
                        <a:rPr lang="en-GB" sz="1200" dirty="0">
                          <a:effectLst/>
                        </a:rPr>
                        <a:t> del Li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err="1">
                          <a:effectLst/>
                        </a:rPr>
                        <a:t>Costo</a:t>
                      </a:r>
                      <a:r>
                        <a:rPr lang="en-GB" sz="1200" dirty="0">
                          <a:effectLst/>
                        </a:rPr>
                        <a:t> dell’ </a:t>
                      </a:r>
                      <a:r>
                        <a:rPr lang="en-GB" sz="1200" dirty="0" err="1">
                          <a:effectLst/>
                        </a:rPr>
                        <a:t>Acido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err="1">
                          <a:effectLst/>
                        </a:rPr>
                        <a:t>Condizioni</a:t>
                      </a:r>
                      <a:r>
                        <a:rPr lang="en-GB" sz="1200" dirty="0">
                          <a:effectLst/>
                        </a:rPr>
                        <a:t> di </a:t>
                      </a:r>
                      <a:r>
                        <a:rPr lang="en-GB" sz="1200" dirty="0" err="1">
                          <a:effectLst/>
                        </a:rPr>
                        <a:t>Trattamento</a:t>
                      </a:r>
                      <a:r>
                        <a:rPr lang="en-GB" sz="1200" dirty="0">
                          <a:effectLst/>
                        </a:rPr>
                        <a:t> </a:t>
                      </a:r>
                      <a:r>
                        <a:rPr lang="en-GB" sz="1200" dirty="0" err="1">
                          <a:effectLst/>
                        </a:rPr>
                        <a:t>Sicure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err="1">
                          <a:effectLst/>
                        </a:rPr>
                        <a:t>Condizioni</a:t>
                      </a:r>
                      <a:r>
                        <a:rPr lang="en-GB" sz="1200" dirty="0">
                          <a:effectLst/>
                        </a:rPr>
                        <a:t> di </a:t>
                      </a:r>
                      <a:r>
                        <a:rPr lang="en-GB" sz="1200" u="sng" dirty="0" err="1">
                          <a:effectLst/>
                        </a:rPr>
                        <a:t>S</a:t>
                      </a:r>
                      <a:r>
                        <a:rPr lang="en-GB" sz="1200" dirty="0" err="1">
                          <a:effectLst/>
                        </a:rPr>
                        <a:t>maltimento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78200320"/>
                  </a:ext>
                </a:extLst>
              </a:tr>
              <a:tr h="217848">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67867428"/>
                  </a:ext>
                </a:extLst>
              </a:tr>
              <a:tr h="217848">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04520149"/>
                  </a:ext>
                </a:extLst>
              </a:tr>
              <a:tr h="217848">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50964124"/>
                  </a:ext>
                </a:extLst>
              </a:tr>
              <a:tr h="217848">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92429944"/>
                  </a:ext>
                </a:extLst>
              </a:tr>
              <a:tr h="217848">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20626845"/>
                  </a:ext>
                </a:extLst>
              </a:tr>
            </a:tbl>
          </a:graphicData>
        </a:graphic>
      </p:graphicFrame>
      <p:sp>
        <p:nvSpPr>
          <p:cNvPr id="6" name="CasellaDiTesto 5">
            <a:extLst>
              <a:ext uri="{FF2B5EF4-FFF2-40B4-BE49-F238E27FC236}">
                <a16:creationId xmlns:a16="http://schemas.microsoft.com/office/drawing/2014/main" xmlns="" id="{8B4CF5DE-4DEB-606E-C58F-8C3B623E4A52}"/>
              </a:ext>
            </a:extLst>
          </p:cNvPr>
          <p:cNvSpPr txBox="1"/>
          <p:nvPr/>
        </p:nvSpPr>
        <p:spPr>
          <a:xfrm>
            <a:off x="215516" y="2619559"/>
            <a:ext cx="8712968" cy="936795"/>
          </a:xfrm>
          <a:prstGeom prst="rect">
            <a:avLst/>
          </a:prstGeom>
          <a:noFill/>
        </p:spPr>
        <p:txBody>
          <a:bodyPr wrap="square">
            <a:spAutoFit/>
          </a:bodyPr>
          <a:lstStyle/>
          <a:p>
            <a:pPr lvl="0" algn="just">
              <a:lnSpc>
                <a:spcPct val="107000"/>
              </a:lnSpc>
            </a:pPr>
            <a:r>
              <a:rPr lang="it-IT" sz="1800" dirty="0">
                <a:latin typeface="Calibri" panose="020F0502020204030204" pitchFamily="34" charset="0"/>
                <a:ea typeface="Calibri" panose="020F0502020204030204" pitchFamily="34" charset="0"/>
                <a:cs typeface="Calibri" panose="020F0502020204030204" pitchFamily="34" charset="0"/>
              </a:rPr>
              <a:t>Per avere una panoramica dei tuoi risultati, considera e compila questa tabella e discuti con i tuoi colleghi i pro e i contro delle diverse strategie. </a:t>
            </a:r>
            <a:r>
              <a:rPr lang="it-IT" sz="1800" b="1" dirty="0">
                <a:latin typeface="Calibri" panose="020F0502020204030204" pitchFamily="34" charset="0"/>
                <a:ea typeface="Calibri" panose="020F0502020204030204" pitchFamily="34" charset="0"/>
                <a:cs typeface="Calibri" panose="020F0502020204030204" pitchFamily="34" charset="0"/>
              </a:rPr>
              <a:t>Qual è l'opzione migliore e perché?</a:t>
            </a:r>
          </a:p>
          <a:p>
            <a:pPr lvl="0" algn="just">
              <a:lnSpc>
                <a:spcPct val="107000"/>
              </a:lnSpc>
            </a:pPr>
            <a:endParaRPr lang="it-IT" sz="1600"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xmlns="" id="{2886B512-1FBF-3AD2-6333-1046E6665084}"/>
              </a:ext>
            </a:extLst>
          </p:cNvPr>
          <p:cNvSpPr txBox="1">
            <a:spLocks/>
          </p:cNvSpPr>
          <p:nvPr/>
        </p:nvSpPr>
        <p:spPr>
          <a:xfrm>
            <a:off x="692278" y="260648"/>
            <a:ext cx="7114392" cy="171420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a:solidFill>
                  <a:srgbClr val="33CCCC"/>
                </a:solidFill>
              </a:rPr>
              <a:t>Esperienza di laboratorio:</a:t>
            </a:r>
            <a:br>
              <a:rPr lang="it-IT" dirty="0">
                <a:solidFill>
                  <a:srgbClr val="33CCCC"/>
                </a:solidFill>
              </a:rPr>
            </a:br>
            <a:r>
              <a:rPr lang="it-IT" dirty="0">
                <a:solidFill>
                  <a:srgbClr val="33CCCC"/>
                </a:solidFill>
              </a:rPr>
              <a:t>Degradazione di LiCoO</a:t>
            </a:r>
            <a:r>
              <a:rPr lang="it-IT" baseline="-25000" dirty="0">
                <a:solidFill>
                  <a:srgbClr val="33CCCC"/>
                </a:solidFill>
              </a:rPr>
              <a:t>2</a:t>
            </a:r>
            <a:r>
              <a:rPr lang="it-IT" dirty="0">
                <a:solidFill>
                  <a:srgbClr val="33CCCC"/>
                </a:solidFill>
              </a:rPr>
              <a:t/>
            </a:r>
            <a:br>
              <a:rPr lang="it-IT" dirty="0">
                <a:solidFill>
                  <a:srgbClr val="33CCCC"/>
                </a:solidFill>
              </a:rPr>
            </a:br>
            <a:r>
              <a:rPr lang="it-IT" dirty="0">
                <a:solidFill>
                  <a:srgbClr val="33CCCC"/>
                </a:solidFill>
              </a:rPr>
              <a:t>via lisciviazione acida</a:t>
            </a:r>
            <a:endParaRPr lang="en-GB" dirty="0">
              <a:solidFill>
                <a:srgbClr val="33CCCC"/>
              </a:solidFill>
            </a:endParaRPr>
          </a:p>
        </p:txBody>
      </p:sp>
    </p:spTree>
    <p:extLst>
      <p:ext uri="{BB962C8B-B14F-4D97-AF65-F5344CB8AC3E}">
        <p14:creationId xmlns:p14="http://schemas.microsoft.com/office/powerpoint/2010/main" val="22384730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541564"/>
            <a:ext cx="7715200" cy="1008112"/>
          </a:xfrm>
          <a:noFill/>
        </p:spPr>
        <p:txBody>
          <a:bodyPr>
            <a:normAutofit/>
          </a:bodyPr>
          <a:lstStyle/>
          <a:p>
            <a:pPr marL="0" indent="0" algn="ctr">
              <a:buNone/>
            </a:pPr>
            <a:r>
              <a:rPr lang="it-IT" sz="4400" b="1" dirty="0">
                <a:solidFill>
                  <a:srgbClr val="33CCCC"/>
                </a:solidFill>
              </a:rPr>
              <a:t>Schema di funzionamento</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pic>
        <p:nvPicPr>
          <p:cNvPr id="8" name="Batterie-MASTER-Charge_200507_5-1">
            <a:hlinkClick r:id="" action="ppaction://media"/>
            <a:extLst>
              <a:ext uri="{FF2B5EF4-FFF2-40B4-BE49-F238E27FC236}">
                <a16:creationId xmlns:a16="http://schemas.microsoft.com/office/drawing/2014/main" xmlns="" id="{ED5D4F6D-6685-4278-00E9-59CC3617C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2485" y="1556792"/>
            <a:ext cx="7859029" cy="4420704"/>
          </a:xfrm>
          <a:prstGeom prst="rect">
            <a:avLst/>
          </a:prstGeom>
        </p:spPr>
      </p:pic>
      <p:sp>
        <p:nvSpPr>
          <p:cNvPr id="9" name="CasellaDiTesto 8">
            <a:extLst>
              <a:ext uri="{FF2B5EF4-FFF2-40B4-BE49-F238E27FC236}">
                <a16:creationId xmlns:a16="http://schemas.microsoft.com/office/drawing/2014/main" xmlns="" id="{AF3FCA81-60AE-8442-01AC-18F42E110170}"/>
              </a:ext>
            </a:extLst>
          </p:cNvPr>
          <p:cNvSpPr txBox="1"/>
          <p:nvPr/>
        </p:nvSpPr>
        <p:spPr>
          <a:xfrm>
            <a:off x="153140" y="6488668"/>
            <a:ext cx="8990860" cy="369332"/>
          </a:xfrm>
          <a:prstGeom prst="rect">
            <a:avLst/>
          </a:prstGeom>
          <a:noFill/>
        </p:spPr>
        <p:txBody>
          <a:bodyPr wrap="square">
            <a:spAutoFit/>
          </a:bodyPr>
          <a:lstStyle/>
          <a:p>
            <a:r>
              <a:rPr lang="en-US" dirty="0"/>
              <a:t>https://e-lyte-innovations.de/knowledge/working-principle-lithium-ion-battery/</a:t>
            </a:r>
          </a:p>
        </p:txBody>
      </p:sp>
    </p:spTree>
    <p:extLst>
      <p:ext uri="{BB962C8B-B14F-4D97-AF65-F5344CB8AC3E}">
        <p14:creationId xmlns:p14="http://schemas.microsoft.com/office/powerpoint/2010/main" val="456978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17240" y="533001"/>
            <a:ext cx="7715200" cy="1008112"/>
          </a:xfrm>
          <a:noFill/>
        </p:spPr>
        <p:txBody>
          <a:bodyPr>
            <a:normAutofit/>
          </a:bodyPr>
          <a:lstStyle/>
          <a:p>
            <a:pPr marL="0" indent="0" algn="ctr">
              <a:buNone/>
            </a:pPr>
            <a:r>
              <a:rPr lang="it-IT" sz="4400" b="1" dirty="0">
                <a:solidFill>
                  <a:srgbClr val="33CCCC"/>
                </a:solidFill>
              </a:rPr>
              <a:t>Componenti nel dettaglio</a:t>
            </a:r>
          </a:p>
        </p:txBody>
      </p:sp>
      <p:sp>
        <p:nvSpPr>
          <p:cNvPr id="6" name="Rettangolo 5">
            <a:extLst>
              <a:ext uri="{FF2B5EF4-FFF2-40B4-BE49-F238E27FC236}">
                <a16:creationId xmlns:a16="http://schemas.microsoft.com/office/drawing/2014/main" xmlns="" id="{8C85E284-6BEA-CADF-49B0-D6AE11D4D43F}"/>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611560" y="1772816"/>
            <a:ext cx="7920880" cy="2585323"/>
          </a:xfrm>
          <a:prstGeom prst="rect">
            <a:avLst/>
          </a:prstGeom>
          <a:noFill/>
        </p:spPr>
        <p:txBody>
          <a:bodyPr wrap="square">
            <a:spAutoFit/>
          </a:bodyPr>
          <a:lstStyle/>
          <a:p>
            <a:r>
              <a:rPr lang="en-US" dirty="0"/>
              <a:t>I </a:t>
            </a:r>
            <a:r>
              <a:rPr lang="en-US" dirty="0" err="1"/>
              <a:t>principali</a:t>
            </a:r>
            <a:r>
              <a:rPr lang="en-US" dirty="0"/>
              <a:t> </a:t>
            </a:r>
            <a:r>
              <a:rPr lang="en-US" dirty="0" err="1"/>
              <a:t>componenti</a:t>
            </a:r>
            <a:r>
              <a:rPr lang="en-US" dirty="0"/>
              <a:t> </a:t>
            </a:r>
            <a:r>
              <a:rPr lang="en-US" dirty="0" err="1"/>
              <a:t>nelle</a:t>
            </a:r>
            <a:r>
              <a:rPr lang="en-US" dirty="0"/>
              <a:t> LIB </a:t>
            </a:r>
            <a:r>
              <a:rPr lang="en-US" dirty="0" err="1"/>
              <a:t>sul</a:t>
            </a:r>
            <a:r>
              <a:rPr lang="en-US" dirty="0"/>
              <a:t> </a:t>
            </a:r>
            <a:r>
              <a:rPr lang="en-US" dirty="0" err="1"/>
              <a:t>mercato</a:t>
            </a:r>
            <a:r>
              <a:rPr lang="en-US" dirty="0"/>
              <a:t> </a:t>
            </a:r>
            <a:r>
              <a:rPr lang="en-US" dirty="0" err="1"/>
              <a:t>sono</a:t>
            </a:r>
            <a:endParaRPr lang="en-US" dirty="0"/>
          </a:p>
          <a:p>
            <a:endParaRPr lang="en-US" dirty="0"/>
          </a:p>
          <a:p>
            <a:r>
              <a:rPr lang="en-US" b="1" dirty="0" err="1">
                <a:solidFill>
                  <a:srgbClr val="33CCCC"/>
                </a:solidFill>
              </a:rPr>
              <a:t>Anodo</a:t>
            </a:r>
            <a:r>
              <a:rPr lang="en-US" dirty="0">
                <a:solidFill>
                  <a:srgbClr val="33CCCC"/>
                </a:solidFill>
              </a:rPr>
              <a:t>: </a:t>
            </a:r>
            <a:r>
              <a:rPr lang="en-US" dirty="0" err="1"/>
              <a:t>grafite</a:t>
            </a:r>
            <a:r>
              <a:rPr lang="en-US" dirty="0"/>
              <a:t> e/o </a:t>
            </a:r>
            <a:r>
              <a:rPr lang="en-US" dirty="0" err="1"/>
              <a:t>materiali</a:t>
            </a:r>
            <a:r>
              <a:rPr lang="en-US" dirty="0"/>
              <a:t> </a:t>
            </a:r>
            <a:r>
              <a:rPr lang="en-US" dirty="0" err="1"/>
              <a:t>carboniosi</a:t>
            </a:r>
            <a:endParaRPr lang="en-US" dirty="0"/>
          </a:p>
          <a:p>
            <a:endParaRPr lang="en-US" dirty="0"/>
          </a:p>
          <a:p>
            <a:endParaRPr lang="en-US" dirty="0"/>
          </a:p>
          <a:p>
            <a:r>
              <a:rPr lang="en-US" b="1" dirty="0" err="1">
                <a:solidFill>
                  <a:srgbClr val="33CCCC"/>
                </a:solidFill>
              </a:rPr>
              <a:t>Catodo</a:t>
            </a:r>
            <a:r>
              <a:rPr lang="en-US" dirty="0"/>
              <a:t>: </a:t>
            </a:r>
            <a:r>
              <a:rPr lang="en-US" dirty="0" err="1"/>
              <a:t>ossidi</a:t>
            </a:r>
            <a:r>
              <a:rPr lang="en-US" dirty="0"/>
              <a:t> solidi </a:t>
            </a:r>
            <a:r>
              <a:rPr lang="en-US" dirty="0" err="1"/>
              <a:t>conteneti</a:t>
            </a:r>
            <a:r>
              <a:rPr lang="en-US" dirty="0"/>
              <a:t> </a:t>
            </a:r>
            <a:r>
              <a:rPr lang="en-US" dirty="0" err="1"/>
              <a:t>metalli</a:t>
            </a:r>
            <a:r>
              <a:rPr lang="en-US" dirty="0"/>
              <a:t> di </a:t>
            </a:r>
            <a:r>
              <a:rPr lang="en-US" dirty="0" err="1"/>
              <a:t>transizione</a:t>
            </a:r>
            <a:r>
              <a:rPr lang="en-US" dirty="0"/>
              <a:t> e </a:t>
            </a:r>
            <a:r>
              <a:rPr lang="en-US" dirty="0" err="1"/>
              <a:t>litio</a:t>
            </a:r>
            <a:endParaRPr lang="en-US" dirty="0"/>
          </a:p>
          <a:p>
            <a:endParaRPr lang="en-US" dirty="0"/>
          </a:p>
          <a:p>
            <a:endParaRPr lang="en-US" dirty="0"/>
          </a:p>
          <a:p>
            <a:r>
              <a:rPr lang="en-US" b="1" dirty="0" err="1">
                <a:solidFill>
                  <a:srgbClr val="33CCCC"/>
                </a:solidFill>
              </a:rPr>
              <a:t>Elettrolita</a:t>
            </a:r>
            <a:r>
              <a:rPr lang="en-US" dirty="0">
                <a:solidFill>
                  <a:srgbClr val="33CCCC"/>
                </a:solidFill>
              </a:rPr>
              <a:t>: </a:t>
            </a:r>
            <a:r>
              <a:rPr lang="en-US" dirty="0"/>
              <a:t>Sali di </a:t>
            </a:r>
            <a:r>
              <a:rPr lang="en-US" dirty="0" err="1"/>
              <a:t>litio</a:t>
            </a:r>
            <a:r>
              <a:rPr lang="en-US" dirty="0"/>
              <a:t> </a:t>
            </a:r>
            <a:r>
              <a:rPr lang="en-US" dirty="0" err="1"/>
              <a:t>dissolti</a:t>
            </a:r>
            <a:r>
              <a:rPr lang="en-US" dirty="0"/>
              <a:t> in </a:t>
            </a:r>
            <a:r>
              <a:rPr lang="en-US" dirty="0" err="1"/>
              <a:t>solventi</a:t>
            </a:r>
            <a:r>
              <a:rPr lang="en-US" dirty="0"/>
              <a:t> </a:t>
            </a:r>
            <a:r>
              <a:rPr lang="en-US" dirty="0" err="1"/>
              <a:t>organici</a:t>
            </a:r>
            <a:endParaRPr lang="en-US" dirty="0"/>
          </a:p>
        </p:txBody>
      </p:sp>
    </p:spTree>
    <p:extLst>
      <p:ext uri="{BB962C8B-B14F-4D97-AF65-F5344CB8AC3E}">
        <p14:creationId xmlns:p14="http://schemas.microsoft.com/office/powerpoint/2010/main" val="277668416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404664"/>
            <a:ext cx="7715200" cy="1008112"/>
          </a:xfrm>
          <a:noFill/>
        </p:spPr>
        <p:txBody>
          <a:bodyPr>
            <a:normAutofit/>
          </a:bodyPr>
          <a:lstStyle/>
          <a:p>
            <a:pPr marL="0" indent="0" algn="ctr">
              <a:buNone/>
            </a:pPr>
            <a:r>
              <a:rPr lang="it-IT" sz="4400" b="1" dirty="0">
                <a:solidFill>
                  <a:srgbClr val="33CCCC"/>
                </a:solidFill>
              </a:rPr>
              <a:t>Anodo</a:t>
            </a:r>
          </a:p>
        </p:txBody>
      </p:sp>
      <p:sp>
        <p:nvSpPr>
          <p:cNvPr id="6" name="Rettangolo 5">
            <a:extLst>
              <a:ext uri="{FF2B5EF4-FFF2-40B4-BE49-F238E27FC236}">
                <a16:creationId xmlns:a16="http://schemas.microsoft.com/office/drawing/2014/main" xmlns="" id="{A35866D1-4409-436D-B03E-1BA42E75AED3}"/>
              </a:ext>
            </a:extLst>
          </p:cNvPr>
          <p:cNvSpPr/>
          <p:nvPr/>
        </p:nvSpPr>
        <p:spPr>
          <a:xfrm>
            <a:off x="380006" y="1268760"/>
            <a:ext cx="8512474" cy="51845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539552" y="1628800"/>
            <a:ext cx="3672408" cy="3416320"/>
          </a:xfrm>
          <a:prstGeom prst="rect">
            <a:avLst/>
          </a:prstGeom>
          <a:noFill/>
        </p:spPr>
        <p:txBody>
          <a:bodyPr wrap="square">
            <a:spAutoFit/>
          </a:bodyPr>
          <a:lstStyle/>
          <a:p>
            <a:pPr algn="just"/>
            <a:r>
              <a:rPr lang="en-US" dirty="0"/>
              <a:t>La </a:t>
            </a:r>
            <a:r>
              <a:rPr lang="en-US" dirty="0" err="1"/>
              <a:t>grafite</a:t>
            </a:r>
            <a:r>
              <a:rPr lang="en-US" dirty="0"/>
              <a:t> è un </a:t>
            </a:r>
            <a:r>
              <a:rPr lang="en-US" dirty="0" err="1"/>
              <a:t>solido</a:t>
            </a:r>
            <a:r>
              <a:rPr lang="en-US" dirty="0"/>
              <a:t> </a:t>
            </a:r>
            <a:r>
              <a:rPr lang="en-US" dirty="0" err="1"/>
              <a:t>cristallino</a:t>
            </a:r>
            <a:r>
              <a:rPr lang="en-US" dirty="0"/>
              <a:t>, è la forma </a:t>
            </a:r>
            <a:r>
              <a:rPr lang="en-US" dirty="0" err="1"/>
              <a:t>cristallina</a:t>
            </a:r>
            <a:r>
              <a:rPr lang="en-US" dirty="0"/>
              <a:t> del </a:t>
            </a:r>
            <a:r>
              <a:rPr lang="en-US" dirty="0" err="1"/>
              <a:t>carbonio</a:t>
            </a:r>
            <a:r>
              <a:rPr lang="en-US" dirty="0"/>
              <a:t>. Questa è </a:t>
            </a:r>
            <a:r>
              <a:rPr lang="en-US" dirty="0" err="1"/>
              <a:t>costituita</a:t>
            </a:r>
            <a:r>
              <a:rPr lang="en-US" dirty="0"/>
              <a:t> da strati </a:t>
            </a:r>
            <a:r>
              <a:rPr lang="en-US" dirty="0" err="1"/>
              <a:t>sovrapposti</a:t>
            </a:r>
            <a:r>
              <a:rPr lang="en-US" dirty="0"/>
              <a:t> di </a:t>
            </a:r>
            <a:r>
              <a:rPr lang="en-US" dirty="0" err="1"/>
              <a:t>grafene</a:t>
            </a:r>
            <a:r>
              <a:rPr lang="en-US" dirty="0"/>
              <a:t>. </a:t>
            </a:r>
            <a:r>
              <a:rPr lang="it-IT" dirty="0"/>
              <a:t>La grafite si presenta in natura ed è la forma più stabile di carbonio in condizioni standard</a:t>
            </a:r>
            <a:r>
              <a:rPr lang="en-US" dirty="0"/>
              <a:t>. </a:t>
            </a:r>
          </a:p>
          <a:p>
            <a:pPr algn="just"/>
            <a:endParaRPr lang="en-US" dirty="0"/>
          </a:p>
          <a:p>
            <a:pPr algn="just"/>
            <a:r>
              <a:rPr lang="it-IT" dirty="0"/>
              <a:t>È il materiale più utilizzato per l'anodo nelle LIB poiché il litio può intercalare/</a:t>
            </a:r>
            <a:r>
              <a:rPr lang="it-IT" dirty="0" err="1"/>
              <a:t>deintercalare</a:t>
            </a:r>
            <a:r>
              <a:rPr lang="it-IT" dirty="0"/>
              <a:t> facilmente e reversibilmente nei suoi strati ad un potenziale adeguato.</a:t>
            </a:r>
            <a:endParaRPr lang="en-US" dirty="0"/>
          </a:p>
        </p:txBody>
      </p:sp>
      <p:pic>
        <p:nvPicPr>
          <p:cNvPr id="7" name="Immagine 6" descr="Immagine che contiene cielo, filo, utensiledimetallo, catena&#10;&#10;Descrizione generata automaticamente">
            <a:extLst>
              <a:ext uri="{FF2B5EF4-FFF2-40B4-BE49-F238E27FC236}">
                <a16:creationId xmlns:a16="http://schemas.microsoft.com/office/drawing/2014/main" xmlns="" id="{5591AA51-8032-FC2D-F59F-C70AE2F9F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85875"/>
            <a:ext cx="4286250" cy="4286250"/>
          </a:xfrm>
          <a:prstGeom prst="rect">
            <a:avLst/>
          </a:prstGeom>
        </p:spPr>
      </p:pic>
    </p:spTree>
    <p:extLst>
      <p:ext uri="{BB962C8B-B14F-4D97-AF65-F5344CB8AC3E}">
        <p14:creationId xmlns:p14="http://schemas.microsoft.com/office/powerpoint/2010/main" val="11408519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404664"/>
            <a:ext cx="7715200" cy="1008112"/>
          </a:xfrm>
          <a:noFill/>
        </p:spPr>
        <p:txBody>
          <a:bodyPr>
            <a:normAutofit/>
          </a:bodyPr>
          <a:lstStyle/>
          <a:p>
            <a:pPr marL="0" indent="0" algn="ctr">
              <a:buNone/>
            </a:pPr>
            <a:r>
              <a:rPr lang="it-IT" sz="4400" b="1" dirty="0">
                <a:solidFill>
                  <a:srgbClr val="33CCCC"/>
                </a:solidFill>
              </a:rPr>
              <a:t>Catodo</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611560" y="1340768"/>
            <a:ext cx="7920880" cy="3139321"/>
          </a:xfrm>
          <a:prstGeom prst="rect">
            <a:avLst/>
          </a:prstGeom>
          <a:noFill/>
        </p:spPr>
        <p:txBody>
          <a:bodyPr wrap="square">
            <a:spAutoFit/>
          </a:bodyPr>
          <a:lstStyle/>
          <a:p>
            <a:pPr algn="just"/>
            <a:r>
              <a:rPr lang="it-IT" dirty="0"/>
              <a:t>A differenza dell'anodo, per il catodo sono stati proposti diversi materiali. Pertanto, a seconda del materiale catodico, è possibile regolare e definire le proprietà della batteria (ovvero ottimizzare le prestazioni per l'applicazione finale).</a:t>
            </a:r>
          </a:p>
          <a:p>
            <a:pPr algn="just"/>
            <a:endParaRPr lang="en-US" dirty="0"/>
          </a:p>
          <a:p>
            <a:pPr algn="just"/>
            <a:r>
              <a:rPr lang="en-US" dirty="0" err="1"/>
              <a:t>Generalmente</a:t>
            </a:r>
            <a:r>
              <a:rPr lang="en-US" dirty="0"/>
              <a:t>, </a:t>
            </a:r>
            <a:r>
              <a:rPr lang="it-IT" dirty="0"/>
              <a:t>i materiali in commercio come catodo sono ossidi solidi cristallini che presentano queste caratteristiche</a:t>
            </a:r>
            <a:r>
              <a:rPr lang="en-US" dirty="0"/>
              <a:t>the:</a:t>
            </a:r>
          </a:p>
          <a:p>
            <a:pPr algn="just"/>
            <a:endParaRPr lang="en-US" dirty="0"/>
          </a:p>
          <a:p>
            <a:pPr marL="285750" indent="-285750" algn="just">
              <a:buFontTx/>
              <a:buChar char="-"/>
            </a:pPr>
            <a:r>
              <a:rPr lang="en-US" dirty="0" err="1"/>
              <a:t>Contenengono</a:t>
            </a:r>
            <a:r>
              <a:rPr lang="en-US" dirty="0"/>
              <a:t> </a:t>
            </a:r>
            <a:r>
              <a:rPr lang="en-US" dirty="0" err="1"/>
              <a:t>litio</a:t>
            </a:r>
            <a:endParaRPr lang="en-US" dirty="0"/>
          </a:p>
          <a:p>
            <a:pPr marL="285750" indent="-285750" algn="just">
              <a:buFontTx/>
              <a:buChar char="-"/>
            </a:pPr>
            <a:r>
              <a:rPr lang="en-US" dirty="0" err="1"/>
              <a:t>Contengono</a:t>
            </a:r>
            <a:r>
              <a:rPr lang="en-US" dirty="0"/>
              <a:t> </a:t>
            </a:r>
            <a:r>
              <a:rPr lang="en-US" dirty="0" err="1"/>
              <a:t>ioni</a:t>
            </a:r>
            <a:r>
              <a:rPr lang="en-US" dirty="0"/>
              <a:t> di </a:t>
            </a:r>
            <a:r>
              <a:rPr lang="en-US" dirty="0" err="1"/>
              <a:t>metalli</a:t>
            </a:r>
            <a:r>
              <a:rPr lang="en-US" dirty="0"/>
              <a:t> di </a:t>
            </a:r>
            <a:r>
              <a:rPr lang="en-US" dirty="0" err="1"/>
              <a:t>transizione</a:t>
            </a:r>
            <a:r>
              <a:rPr lang="en-US" dirty="0"/>
              <a:t> con </a:t>
            </a:r>
            <a:r>
              <a:rPr lang="en-US" dirty="0" err="1"/>
              <a:t>diversi</a:t>
            </a:r>
            <a:r>
              <a:rPr lang="en-US" dirty="0"/>
              <a:t> </a:t>
            </a:r>
            <a:r>
              <a:rPr lang="en-US" dirty="0" err="1"/>
              <a:t>stati</a:t>
            </a:r>
            <a:r>
              <a:rPr lang="en-US" dirty="0"/>
              <a:t> di </a:t>
            </a:r>
            <a:r>
              <a:rPr lang="en-US" dirty="0" err="1"/>
              <a:t>ossidazione</a:t>
            </a:r>
            <a:r>
              <a:rPr lang="en-US" dirty="0"/>
              <a:t> </a:t>
            </a:r>
            <a:r>
              <a:rPr lang="en-US" dirty="0" err="1"/>
              <a:t>disponibili</a:t>
            </a:r>
            <a:endParaRPr lang="en-US" dirty="0"/>
          </a:p>
          <a:p>
            <a:pPr marL="285750" indent="-285750" algn="just">
              <a:buFontTx/>
              <a:buChar char="-"/>
            </a:pPr>
            <a:r>
              <a:rPr lang="en-US" dirty="0" err="1"/>
              <a:t>Presentano</a:t>
            </a:r>
            <a:r>
              <a:rPr lang="en-US" dirty="0"/>
              <a:t> </a:t>
            </a:r>
            <a:r>
              <a:rPr lang="en-US" dirty="0" err="1"/>
              <a:t>una</a:t>
            </a:r>
            <a:r>
              <a:rPr lang="en-US" dirty="0"/>
              <a:t> </a:t>
            </a:r>
            <a:r>
              <a:rPr lang="en-US" dirty="0" err="1"/>
              <a:t>struttura</a:t>
            </a:r>
            <a:r>
              <a:rPr lang="en-US" dirty="0"/>
              <a:t> con </a:t>
            </a:r>
            <a:r>
              <a:rPr lang="en-US" dirty="0" err="1"/>
              <a:t>canali</a:t>
            </a:r>
            <a:r>
              <a:rPr lang="en-US" dirty="0"/>
              <a:t> e/o </a:t>
            </a:r>
            <a:r>
              <a:rPr lang="en-US" dirty="0" err="1"/>
              <a:t>piani</a:t>
            </a:r>
            <a:r>
              <a:rPr lang="en-US" dirty="0"/>
              <a:t> </a:t>
            </a:r>
            <a:r>
              <a:rPr lang="en-US" dirty="0" err="1"/>
              <a:t>favorevoli</a:t>
            </a:r>
            <a:r>
              <a:rPr lang="en-US" dirty="0"/>
              <a:t> </a:t>
            </a:r>
            <a:r>
              <a:rPr lang="en-US" dirty="0" err="1"/>
              <a:t>alla</a:t>
            </a:r>
            <a:r>
              <a:rPr lang="en-US" dirty="0"/>
              <a:t> </a:t>
            </a:r>
            <a:r>
              <a:rPr lang="en-US" dirty="0" err="1"/>
              <a:t>migrazione</a:t>
            </a:r>
            <a:r>
              <a:rPr lang="en-US" dirty="0"/>
              <a:t> del </a:t>
            </a:r>
            <a:r>
              <a:rPr lang="en-US" dirty="0" err="1"/>
              <a:t>litio</a:t>
            </a:r>
            <a:endParaRPr lang="en-US" dirty="0"/>
          </a:p>
        </p:txBody>
      </p:sp>
    </p:spTree>
    <p:extLst>
      <p:ext uri="{BB962C8B-B14F-4D97-AF65-F5344CB8AC3E}">
        <p14:creationId xmlns:p14="http://schemas.microsoft.com/office/powerpoint/2010/main" val="38513725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idx="1"/>
          </p:nvPr>
        </p:nvSpPr>
        <p:spPr>
          <a:xfrm>
            <a:off x="833183" y="404664"/>
            <a:ext cx="7715200" cy="1008112"/>
          </a:xfrm>
          <a:noFill/>
        </p:spPr>
        <p:txBody>
          <a:bodyPr>
            <a:normAutofit/>
          </a:bodyPr>
          <a:lstStyle/>
          <a:p>
            <a:pPr marL="0" indent="0" algn="ctr">
              <a:buNone/>
            </a:pPr>
            <a:r>
              <a:rPr lang="it-IT" sz="4400" b="1" dirty="0">
                <a:solidFill>
                  <a:srgbClr val="33CCCC"/>
                </a:solidFill>
              </a:rPr>
              <a:t>Catodo</a:t>
            </a:r>
          </a:p>
        </p:txBody>
      </p:sp>
      <p:sp>
        <p:nvSpPr>
          <p:cNvPr id="4" name="Rettangolo 3">
            <a:extLst>
              <a:ext uri="{FF2B5EF4-FFF2-40B4-BE49-F238E27FC236}">
                <a16:creationId xmlns:a16="http://schemas.microsoft.com/office/drawing/2014/main" xmlns="" id="{51F142C2-B1E7-4D6C-8AB8-61737AA88B4C}"/>
              </a:ext>
            </a:extLst>
          </p:cNvPr>
          <p:cNvSpPr/>
          <p:nvPr/>
        </p:nvSpPr>
        <p:spPr>
          <a:xfrm>
            <a:off x="4453217" y="3244334"/>
            <a:ext cx="237566" cy="369332"/>
          </a:xfrm>
          <a:prstGeom prst="rect">
            <a:avLst/>
          </a:prstGeom>
        </p:spPr>
        <p:txBody>
          <a:bodyPr wrap="none">
            <a:spAutoFit/>
          </a:bodyPr>
          <a:lstStyle/>
          <a:p>
            <a:r>
              <a:rPr lang="en-GB" dirty="0"/>
              <a:t> </a:t>
            </a:r>
          </a:p>
        </p:txBody>
      </p:sp>
      <p:sp>
        <p:nvSpPr>
          <p:cNvPr id="5" name="Rettangolo 4">
            <a:extLst>
              <a:ext uri="{FF2B5EF4-FFF2-40B4-BE49-F238E27FC236}">
                <a16:creationId xmlns:a16="http://schemas.microsoft.com/office/drawing/2014/main" xmlns="" id="{0B1BAE46-4FD5-4098-B5F7-DE0922F58702}"/>
              </a:ext>
            </a:extLst>
          </p:cNvPr>
          <p:cNvSpPr/>
          <p:nvPr/>
        </p:nvSpPr>
        <p:spPr>
          <a:xfrm>
            <a:off x="4453217" y="3244334"/>
            <a:ext cx="237566" cy="369332"/>
          </a:xfrm>
          <a:prstGeom prst="rect">
            <a:avLst/>
          </a:prstGeom>
        </p:spPr>
        <p:txBody>
          <a:bodyPr wrap="none">
            <a:spAutoFit/>
          </a:bodyPr>
          <a:lstStyle/>
          <a:p>
            <a:r>
              <a:rPr lang="en-GB" dirty="0"/>
              <a:t> </a:t>
            </a:r>
          </a:p>
        </p:txBody>
      </p:sp>
      <p:sp>
        <p:nvSpPr>
          <p:cNvPr id="15" name="Rettangolo 14">
            <a:extLst>
              <a:ext uri="{FF2B5EF4-FFF2-40B4-BE49-F238E27FC236}">
                <a16:creationId xmlns:a16="http://schemas.microsoft.com/office/drawing/2014/main" xmlns="" id="{F6939027-4514-E295-C428-D0FF16047351}"/>
              </a:ext>
            </a:extLst>
          </p:cNvPr>
          <p:cNvSpPr/>
          <p:nvPr/>
        </p:nvSpPr>
        <p:spPr>
          <a:xfrm>
            <a:off x="286253" y="2227069"/>
            <a:ext cx="8606227" cy="4226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xmlns="" id="{30C43D9F-5581-C46D-4FFF-3C0A23F3670C}"/>
              </a:ext>
            </a:extLst>
          </p:cNvPr>
          <p:cNvSpPr txBox="1"/>
          <p:nvPr/>
        </p:nvSpPr>
        <p:spPr>
          <a:xfrm>
            <a:off x="611560" y="1340768"/>
            <a:ext cx="7920880" cy="646331"/>
          </a:xfrm>
          <a:prstGeom prst="rect">
            <a:avLst/>
          </a:prstGeom>
          <a:noFill/>
        </p:spPr>
        <p:txBody>
          <a:bodyPr wrap="square">
            <a:spAutoFit/>
          </a:bodyPr>
          <a:lstStyle/>
          <a:p>
            <a:pPr algn="just"/>
            <a:r>
              <a:rPr lang="it-IT" dirty="0"/>
              <a:t>I materiali diffusi sul mercato sono LiCoO</a:t>
            </a:r>
            <a:r>
              <a:rPr lang="it-IT" baseline="-25000" dirty="0"/>
              <a:t>2</a:t>
            </a:r>
            <a:r>
              <a:rPr lang="it-IT" dirty="0"/>
              <a:t> (il primo ad essere commercializzato e il più diffuso), LiMn</a:t>
            </a:r>
            <a:r>
              <a:rPr lang="it-IT" baseline="-25000" dirty="0"/>
              <a:t>2</a:t>
            </a:r>
            <a:r>
              <a:rPr lang="it-IT" dirty="0"/>
              <a:t>O</a:t>
            </a:r>
            <a:r>
              <a:rPr lang="it-IT" baseline="-25000" dirty="0"/>
              <a:t>4</a:t>
            </a:r>
            <a:r>
              <a:rPr lang="it-IT" dirty="0"/>
              <a:t>, Li(Ni/Mn/Co)O</a:t>
            </a:r>
            <a:r>
              <a:rPr lang="it-IT" baseline="-25000" dirty="0"/>
              <a:t>2</a:t>
            </a:r>
            <a:r>
              <a:rPr lang="it-IT" dirty="0"/>
              <a:t>, LiFePO</a:t>
            </a:r>
            <a:r>
              <a:rPr lang="it-IT" baseline="-25000" dirty="0"/>
              <a:t>4</a:t>
            </a:r>
            <a:r>
              <a:rPr lang="it-IT" dirty="0"/>
              <a:t>.</a:t>
            </a:r>
            <a:endParaRPr lang="en-US" dirty="0"/>
          </a:p>
        </p:txBody>
      </p:sp>
      <p:pic>
        <p:nvPicPr>
          <p:cNvPr id="6" name="Immagine 5">
            <a:extLst>
              <a:ext uri="{FF2B5EF4-FFF2-40B4-BE49-F238E27FC236}">
                <a16:creationId xmlns:a16="http://schemas.microsoft.com/office/drawing/2014/main" xmlns="" id="{3BC1139D-B76E-A1EA-42D3-6F620D0E04D5}"/>
              </a:ext>
            </a:extLst>
          </p:cNvPr>
          <p:cNvPicPr>
            <a:picLocks noChangeAspect="1"/>
          </p:cNvPicPr>
          <p:nvPr/>
        </p:nvPicPr>
        <p:blipFill rotWithShape="1">
          <a:blip r:embed="rId2"/>
          <a:srcRect l="37783" t="26629" r="34756" b="21671"/>
          <a:stretch/>
        </p:blipFill>
        <p:spPr>
          <a:xfrm flipH="1">
            <a:off x="6744140" y="2475087"/>
            <a:ext cx="1894978" cy="2006812"/>
          </a:xfrm>
          <a:prstGeom prst="rect">
            <a:avLst/>
          </a:prstGeom>
        </p:spPr>
      </p:pic>
      <p:pic>
        <p:nvPicPr>
          <p:cNvPr id="7" name="Immagine 6">
            <a:extLst>
              <a:ext uri="{FF2B5EF4-FFF2-40B4-BE49-F238E27FC236}">
                <a16:creationId xmlns:a16="http://schemas.microsoft.com/office/drawing/2014/main" xmlns="" id="{46446AE8-0C34-9945-956B-3E83F603208C}"/>
              </a:ext>
            </a:extLst>
          </p:cNvPr>
          <p:cNvPicPr>
            <a:picLocks noChangeAspect="1"/>
          </p:cNvPicPr>
          <p:nvPr/>
        </p:nvPicPr>
        <p:blipFill rotWithShape="1">
          <a:blip r:embed="rId3"/>
          <a:srcRect l="51354" t="12842" r="28962" b="27838"/>
          <a:stretch/>
        </p:blipFill>
        <p:spPr>
          <a:xfrm flipH="1">
            <a:off x="504882" y="2516020"/>
            <a:ext cx="1471227" cy="2494001"/>
          </a:xfrm>
          <a:prstGeom prst="rect">
            <a:avLst/>
          </a:prstGeom>
        </p:spPr>
      </p:pic>
      <p:pic>
        <p:nvPicPr>
          <p:cNvPr id="8" name="Immagine 7">
            <a:extLst>
              <a:ext uri="{FF2B5EF4-FFF2-40B4-BE49-F238E27FC236}">
                <a16:creationId xmlns:a16="http://schemas.microsoft.com/office/drawing/2014/main" xmlns="" id="{B4A75CE3-8F48-49C8-2955-2A848710F419}"/>
              </a:ext>
            </a:extLst>
          </p:cNvPr>
          <p:cNvPicPr>
            <a:picLocks noChangeAspect="1"/>
          </p:cNvPicPr>
          <p:nvPr/>
        </p:nvPicPr>
        <p:blipFill rotWithShape="1">
          <a:blip r:embed="rId4"/>
          <a:srcRect l="44824" t="13205" r="23260" b="27475"/>
          <a:stretch/>
        </p:blipFill>
        <p:spPr>
          <a:xfrm flipH="1">
            <a:off x="4335985" y="2501998"/>
            <a:ext cx="2098171" cy="2193618"/>
          </a:xfrm>
          <a:prstGeom prst="rect">
            <a:avLst/>
          </a:prstGeom>
        </p:spPr>
      </p:pic>
      <p:pic>
        <p:nvPicPr>
          <p:cNvPr id="9" name="Immagine 8">
            <a:extLst>
              <a:ext uri="{FF2B5EF4-FFF2-40B4-BE49-F238E27FC236}">
                <a16:creationId xmlns:a16="http://schemas.microsoft.com/office/drawing/2014/main" xmlns="" id="{673B6B32-5C45-F1E1-C067-A93CD9157732}"/>
              </a:ext>
            </a:extLst>
          </p:cNvPr>
          <p:cNvPicPr>
            <a:picLocks noChangeAspect="1"/>
          </p:cNvPicPr>
          <p:nvPr/>
        </p:nvPicPr>
        <p:blipFill rotWithShape="1">
          <a:blip r:embed="rId5"/>
          <a:srcRect l="50000" t="14475" r="23952" b="28201"/>
          <a:stretch/>
        </p:blipFill>
        <p:spPr>
          <a:xfrm>
            <a:off x="2063345" y="2373176"/>
            <a:ext cx="2185406" cy="2705298"/>
          </a:xfrm>
          <a:prstGeom prst="rect">
            <a:avLst/>
          </a:prstGeom>
        </p:spPr>
      </p:pic>
      <p:sp>
        <p:nvSpPr>
          <p:cNvPr id="10" name="CasellaDiTesto 9">
            <a:extLst>
              <a:ext uri="{FF2B5EF4-FFF2-40B4-BE49-F238E27FC236}">
                <a16:creationId xmlns:a16="http://schemas.microsoft.com/office/drawing/2014/main" xmlns="" id="{C60358EE-CA72-5BFA-CED7-0EC498AA24D1}"/>
              </a:ext>
            </a:extLst>
          </p:cNvPr>
          <p:cNvSpPr txBox="1"/>
          <p:nvPr/>
        </p:nvSpPr>
        <p:spPr>
          <a:xfrm flipH="1">
            <a:off x="251520" y="5023240"/>
            <a:ext cx="2020362" cy="646331"/>
          </a:xfrm>
          <a:prstGeom prst="rect">
            <a:avLst/>
          </a:prstGeom>
          <a:noFill/>
        </p:spPr>
        <p:txBody>
          <a:bodyPr wrap="square" rtlCol="0">
            <a:spAutoFit/>
          </a:bodyPr>
          <a:lstStyle/>
          <a:p>
            <a:pPr algn="ctr"/>
            <a:r>
              <a:rPr lang="en-US" dirty="0"/>
              <a:t>LiCoO</a:t>
            </a:r>
            <a:r>
              <a:rPr lang="en-US" baseline="-25000" dirty="0"/>
              <a:t>2 </a:t>
            </a:r>
          </a:p>
          <a:p>
            <a:pPr algn="ctr"/>
            <a:r>
              <a:rPr lang="en-US" dirty="0"/>
              <a:t>LCO</a:t>
            </a:r>
          </a:p>
        </p:txBody>
      </p:sp>
      <p:sp>
        <p:nvSpPr>
          <p:cNvPr id="11" name="CasellaDiTesto 10">
            <a:extLst>
              <a:ext uri="{FF2B5EF4-FFF2-40B4-BE49-F238E27FC236}">
                <a16:creationId xmlns:a16="http://schemas.microsoft.com/office/drawing/2014/main" xmlns="" id="{286CFBD4-1F20-4E89-2F5B-2A232999D0EB}"/>
              </a:ext>
            </a:extLst>
          </p:cNvPr>
          <p:cNvSpPr txBox="1"/>
          <p:nvPr/>
        </p:nvSpPr>
        <p:spPr>
          <a:xfrm flipH="1">
            <a:off x="2074289" y="5036459"/>
            <a:ext cx="2020362" cy="646331"/>
          </a:xfrm>
          <a:prstGeom prst="rect">
            <a:avLst/>
          </a:prstGeom>
          <a:noFill/>
        </p:spPr>
        <p:txBody>
          <a:bodyPr wrap="square" rtlCol="0">
            <a:spAutoFit/>
          </a:bodyPr>
          <a:lstStyle/>
          <a:p>
            <a:pPr algn="ctr"/>
            <a:r>
              <a:rPr lang="en-US" dirty="0"/>
              <a:t>Li(Ni/Mn/Co)O</a:t>
            </a:r>
            <a:r>
              <a:rPr lang="en-US" baseline="-25000" dirty="0"/>
              <a:t>2</a:t>
            </a:r>
            <a:endParaRPr lang="en-US" dirty="0"/>
          </a:p>
          <a:p>
            <a:pPr algn="ctr"/>
            <a:r>
              <a:rPr lang="en-US" dirty="0"/>
              <a:t>NMC</a:t>
            </a:r>
          </a:p>
        </p:txBody>
      </p:sp>
      <p:sp>
        <p:nvSpPr>
          <p:cNvPr id="12" name="CasellaDiTesto 11">
            <a:extLst>
              <a:ext uri="{FF2B5EF4-FFF2-40B4-BE49-F238E27FC236}">
                <a16:creationId xmlns:a16="http://schemas.microsoft.com/office/drawing/2014/main" xmlns="" id="{87A71D16-477F-F297-0B87-F6E3D490ACC5}"/>
              </a:ext>
            </a:extLst>
          </p:cNvPr>
          <p:cNvSpPr txBox="1"/>
          <p:nvPr/>
        </p:nvSpPr>
        <p:spPr>
          <a:xfrm flipH="1">
            <a:off x="4452553" y="4713293"/>
            <a:ext cx="1886191" cy="646331"/>
          </a:xfrm>
          <a:prstGeom prst="rect">
            <a:avLst/>
          </a:prstGeom>
          <a:noFill/>
        </p:spPr>
        <p:txBody>
          <a:bodyPr wrap="square" rtlCol="0">
            <a:spAutoFit/>
          </a:bodyPr>
          <a:lstStyle/>
          <a:p>
            <a:pPr algn="ctr"/>
            <a:r>
              <a:rPr lang="en-US" dirty="0"/>
              <a:t>LiMn</a:t>
            </a:r>
            <a:r>
              <a:rPr lang="en-US" baseline="-25000" dirty="0"/>
              <a:t>2</a:t>
            </a:r>
            <a:r>
              <a:rPr lang="en-US" dirty="0"/>
              <a:t>O</a:t>
            </a:r>
            <a:r>
              <a:rPr lang="en-US" baseline="-25000" dirty="0"/>
              <a:t>4 </a:t>
            </a:r>
          </a:p>
          <a:p>
            <a:pPr algn="ctr"/>
            <a:r>
              <a:rPr lang="en-US" dirty="0"/>
              <a:t>LMO</a:t>
            </a:r>
          </a:p>
        </p:txBody>
      </p:sp>
      <p:sp>
        <p:nvSpPr>
          <p:cNvPr id="13" name="CasellaDiTesto 12">
            <a:extLst>
              <a:ext uri="{FF2B5EF4-FFF2-40B4-BE49-F238E27FC236}">
                <a16:creationId xmlns:a16="http://schemas.microsoft.com/office/drawing/2014/main" xmlns="" id="{9E8E1793-6B89-E7C3-42F3-35A3AC9897A7}"/>
              </a:ext>
            </a:extLst>
          </p:cNvPr>
          <p:cNvSpPr txBox="1"/>
          <p:nvPr/>
        </p:nvSpPr>
        <p:spPr>
          <a:xfrm>
            <a:off x="6773940" y="4649861"/>
            <a:ext cx="1725286" cy="646331"/>
          </a:xfrm>
          <a:prstGeom prst="rect">
            <a:avLst/>
          </a:prstGeom>
          <a:noFill/>
        </p:spPr>
        <p:txBody>
          <a:bodyPr wrap="square" rtlCol="0">
            <a:spAutoFit/>
          </a:bodyPr>
          <a:lstStyle/>
          <a:p>
            <a:pPr algn="ctr"/>
            <a:r>
              <a:rPr lang="en-US" dirty="0"/>
              <a:t>LiFePO</a:t>
            </a:r>
            <a:r>
              <a:rPr lang="en-US" baseline="-25000" dirty="0"/>
              <a:t>4</a:t>
            </a:r>
            <a:endParaRPr lang="en-US" dirty="0"/>
          </a:p>
          <a:p>
            <a:pPr algn="ctr"/>
            <a:r>
              <a:rPr lang="en-US" dirty="0"/>
              <a:t>LFP</a:t>
            </a:r>
          </a:p>
        </p:txBody>
      </p:sp>
      <p:sp>
        <p:nvSpPr>
          <p:cNvPr id="14" name="CasellaDiTesto 13">
            <a:extLst>
              <a:ext uri="{FF2B5EF4-FFF2-40B4-BE49-F238E27FC236}">
                <a16:creationId xmlns:a16="http://schemas.microsoft.com/office/drawing/2014/main" xmlns="" id="{A0299D6E-1E08-DF08-7723-9DB57D94DF6E}"/>
              </a:ext>
            </a:extLst>
          </p:cNvPr>
          <p:cNvSpPr txBox="1"/>
          <p:nvPr/>
        </p:nvSpPr>
        <p:spPr>
          <a:xfrm flipH="1">
            <a:off x="1891591" y="5989251"/>
            <a:ext cx="5360817" cy="369332"/>
          </a:xfrm>
          <a:prstGeom prst="rect">
            <a:avLst/>
          </a:prstGeom>
          <a:noFill/>
        </p:spPr>
        <p:txBody>
          <a:bodyPr wrap="square" rtlCol="0">
            <a:spAutoFit/>
          </a:bodyPr>
          <a:lstStyle/>
          <a:p>
            <a:pPr algn="ctr"/>
            <a:r>
              <a:rPr lang="en-US" i="1" dirty="0"/>
              <a:t>Legenda </a:t>
            </a:r>
            <a:r>
              <a:rPr lang="en-US" i="1" dirty="0" err="1"/>
              <a:t>elementi</a:t>
            </a:r>
            <a:r>
              <a:rPr lang="en-US" i="1" dirty="0"/>
              <a:t>: </a:t>
            </a:r>
            <a:r>
              <a:rPr lang="en-US" i="1" dirty="0">
                <a:solidFill>
                  <a:srgbClr val="1AB8B4"/>
                </a:solidFill>
              </a:rPr>
              <a:t>Li</a:t>
            </a:r>
            <a:r>
              <a:rPr lang="en-US" i="1" dirty="0"/>
              <a:t>, C, </a:t>
            </a:r>
            <a:r>
              <a:rPr lang="en-US" i="1" dirty="0">
                <a:solidFill>
                  <a:srgbClr val="FF0000"/>
                </a:solidFill>
              </a:rPr>
              <a:t>O</a:t>
            </a:r>
            <a:r>
              <a:rPr lang="en-US" i="1" dirty="0"/>
              <a:t>, </a:t>
            </a:r>
            <a:r>
              <a:rPr lang="en-US" i="1" dirty="0">
                <a:solidFill>
                  <a:srgbClr val="A085A2"/>
                </a:solidFill>
              </a:rPr>
              <a:t>P</a:t>
            </a:r>
            <a:r>
              <a:rPr lang="en-US" i="1" dirty="0"/>
              <a:t>, </a:t>
            </a:r>
            <a:r>
              <a:rPr lang="en-US" i="1" dirty="0">
                <a:solidFill>
                  <a:srgbClr val="9C1E93"/>
                </a:solidFill>
              </a:rPr>
              <a:t>Mn</a:t>
            </a:r>
            <a:r>
              <a:rPr lang="en-US" i="1" dirty="0"/>
              <a:t> </a:t>
            </a:r>
            <a:r>
              <a:rPr lang="en-US" i="1" dirty="0">
                <a:solidFill>
                  <a:srgbClr val="C28C31"/>
                </a:solidFill>
              </a:rPr>
              <a:t>Fe</a:t>
            </a:r>
            <a:r>
              <a:rPr lang="en-US" i="1" dirty="0"/>
              <a:t>, </a:t>
            </a:r>
            <a:r>
              <a:rPr lang="en-US" i="1" dirty="0">
                <a:solidFill>
                  <a:srgbClr val="2222EA"/>
                </a:solidFill>
              </a:rPr>
              <a:t>Co</a:t>
            </a:r>
            <a:r>
              <a:rPr lang="en-US" i="1" dirty="0"/>
              <a:t>, </a:t>
            </a:r>
            <a:r>
              <a:rPr lang="en-US" i="1" dirty="0">
                <a:solidFill>
                  <a:srgbClr val="A7C03C"/>
                </a:solidFill>
              </a:rPr>
              <a:t>Ni</a:t>
            </a:r>
            <a:r>
              <a:rPr lang="en-US" i="1" dirty="0"/>
              <a:t> </a:t>
            </a:r>
          </a:p>
        </p:txBody>
      </p:sp>
    </p:spTree>
    <p:extLst>
      <p:ext uri="{BB962C8B-B14F-4D97-AF65-F5344CB8AC3E}">
        <p14:creationId xmlns:p14="http://schemas.microsoft.com/office/powerpoint/2010/main" val="1949130871"/>
      </p:ext>
    </p:extLst>
  </p:cSld>
  <p:clrMapOvr>
    <a:masterClrMapping/>
  </p:clrMapOvr>
  <p:transition/>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4883</TotalTime>
  <Words>3046</Words>
  <Application>Microsoft Office PowerPoint</Application>
  <PresentationFormat>On-screen Show (4:3)</PresentationFormat>
  <Paragraphs>357</Paragraphs>
  <Slides>45</Slides>
  <Notes>2</Notes>
  <HiddenSlides>0</HiddenSlides>
  <MMClips>3</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1_Tema di Office</vt:lpstr>
      <vt:lpstr>PowerPoint Presentation</vt:lpstr>
      <vt:lpstr>Batterie agli Ioni di Litio (LIB) dalla culla alla tomba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Materie Prime</vt:lpstr>
      <vt:lpstr>Le Materie Prime Critiche</vt:lpstr>
      <vt:lpstr>Le Materie Prime Critiche</vt:lpstr>
      <vt:lpstr>PowerPoint Presentation</vt:lpstr>
      <vt:lpstr>Litio</vt:lpstr>
      <vt:lpstr>Litio</vt:lpstr>
      <vt:lpstr>Litio</vt:lpstr>
      <vt:lpstr>Cobalto</vt:lpstr>
      <vt:lpstr>Cobalto</vt:lpstr>
      <vt:lpstr>«Sostenibilità»</vt:lpstr>
      <vt:lpstr>Fine vita delle Batterie agli Ioni di Litio</vt:lpstr>
      <vt:lpstr>Fine vita delle Batterie agli Ioni di Litio</vt:lpstr>
      <vt:lpstr>RICICLO</vt:lpstr>
      <vt:lpstr>Il riciclo nell'ottica dell'Economia Circolare</vt:lpstr>
      <vt:lpstr>PowerPoint Presentation</vt:lpstr>
      <vt:lpstr>Perchè LiCoO2?</vt:lpstr>
      <vt:lpstr>Obiettivo finale</vt:lpstr>
      <vt:lpstr>Pretrattamenti su scala di laboratorio</vt:lpstr>
      <vt:lpstr>Pre step su scala di laboratorio</vt:lpstr>
      <vt:lpstr>Perché NON DOVRESTI fare questo a casa</vt:lpstr>
      <vt:lpstr>Riciclo su scala industriale</vt:lpstr>
      <vt:lpstr>Riciclo su scala industriale</vt:lpstr>
      <vt:lpstr>Stato dell’arte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Denise</dc:creator>
  <cp:lastModifiedBy>Lorenzo Forini</cp:lastModifiedBy>
  <cp:revision>296</cp:revision>
  <dcterms:created xsi:type="dcterms:W3CDTF">2018-01-24T18:08:08Z</dcterms:created>
  <dcterms:modified xsi:type="dcterms:W3CDTF">2024-01-24T09:55:59Z</dcterms:modified>
</cp:coreProperties>
</file>